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3"/>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aleway"/>
      <p:regular r:id="rId42"/>
      <p:bold r:id="rId43"/>
      <p:italic r:id="rId44"/>
      <p:boldItalic r:id="rId45"/>
    </p:embeddedFont>
    <p:embeddedFont>
      <p:font typeface="Oswald Medium"/>
      <p:regular r:id="rId46"/>
      <p:bold r:id="rId47"/>
    </p:embeddedFont>
    <p:embeddedFont>
      <p:font typeface="Lato"/>
      <p:regular r:id="rId48"/>
      <p:bold r:id="rId49"/>
      <p:italic r:id="rId50"/>
      <p:boldItalic r:id="rId51"/>
    </p:embeddedFont>
    <p:embeddedFont>
      <p:font typeface="Helvetica Neue"/>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aleway-regular.fntdata"/><Relationship Id="rId41" Type="http://schemas.openxmlformats.org/officeDocument/2006/relationships/slide" Target="slides/slide35.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OswaldMedium-regular.fntdata"/><Relationship Id="rId45" Type="http://schemas.openxmlformats.org/officeDocument/2006/relationships/font" Target="fonts/Raleway-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OswaldMedium-bold.fntdata"/><Relationship Id="rId49" Type="http://schemas.openxmlformats.org/officeDocument/2006/relationships/font" Target="fonts/Lato-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5.xml"/><Relationship Id="rId55" Type="http://schemas.openxmlformats.org/officeDocument/2006/relationships/font" Target="fonts/HelveticaNeue-boldItalic.fntdata"/><Relationship Id="rId10" Type="http://schemas.openxmlformats.org/officeDocument/2006/relationships/slide" Target="slides/slide4.xml"/><Relationship Id="rId54"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0284f6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0284f6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2022: 5 minutes too long (13-min break)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2023: 5 minutes too long (12-min break)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 announcement: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Dear all,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I'm already excited about tomorrow's lecture, "ADA in action", where I'll take a research project of my own and will explain how all the methods, techniques, and concepts you've learned about in ADA come together to allow you to conduct a research project from start to finish: from getting, to exploring, to visualizing, to modeling, to interpreting the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project ("Postmortem memory of public figures in news and social media") is described in this paper: https://doi.org/10.1073/pnas.2106152118</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It's on the topic of how famous people are remembered in news and social media after their death.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 hope to see many of you in person one more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Bob</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bd6aa45bb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bd6aa45bb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Reminder: we’re interested in analyzing news and social media</a:t>
            </a:r>
            <a:endParaRPr/>
          </a:p>
          <a:p>
            <a:pPr indent="-317500" lvl="0" marL="457200" rtl="0" algn="l">
              <a:spcBef>
                <a:spcPts val="0"/>
              </a:spcBef>
              <a:spcAft>
                <a:spcPts val="0"/>
              </a:spcAft>
              <a:buSzPts val="1400"/>
              <a:buChar char="-"/>
            </a:pPr>
            <a:r>
              <a:rPr lang="en"/>
              <a:t>Only part of Spinn3r – there’s much additional stuff</a:t>
            </a:r>
            <a:endParaRPr/>
          </a:p>
          <a:p>
            <a:pPr indent="-317500" lvl="0" marL="457200" rtl="0" algn="l">
              <a:spcBef>
                <a:spcPts val="0"/>
              </a:spcBef>
              <a:spcAft>
                <a:spcPts val="0"/>
              </a:spcAft>
              <a:buSzPts val="1400"/>
              <a:buChar char="-"/>
            </a:pPr>
            <a:r>
              <a:rPr lang="en"/>
              <a:t>Challenge: how to detect news and social media in Spinn3r?</a:t>
            </a:r>
            <a:endParaRPr/>
          </a:p>
          <a:p>
            <a:pPr indent="-317500" lvl="0" marL="457200" rtl="0" algn="l">
              <a:spcBef>
                <a:spcPts val="0"/>
              </a:spcBef>
              <a:spcAft>
                <a:spcPts val="0"/>
              </a:spcAft>
              <a:buSzPts val="1400"/>
              <a:buChar char="-"/>
            </a:pPr>
            <a:r>
              <a:rPr lang="en"/>
              <a:t>(Spinn3r doesn’t give us such labels, everything just a webpage)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bd6aa45bb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bd6aa45bb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Consider only one social media platform: Twitter</a:t>
            </a:r>
            <a:endParaRPr/>
          </a:p>
          <a:p>
            <a:pPr indent="-317500" lvl="1" marL="914400" rtl="0" algn="l">
              <a:spcBef>
                <a:spcPts val="0"/>
              </a:spcBef>
              <a:spcAft>
                <a:spcPts val="0"/>
              </a:spcAft>
              <a:buSzPts val="1400"/>
              <a:buChar char="-"/>
            </a:pPr>
            <a:r>
              <a:rPr lang="en"/>
              <a:t>Easy to recognize via URL pattern</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#2: Finding and filtering the right dataset, cleverly combining datasets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d6aa45bb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d6aa45bb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News: O(100k) per day;  Twitter: O(10M) per day</a:t>
            </a:r>
            <a:endParaRPr/>
          </a:p>
          <a:p>
            <a:pPr indent="-317500" lvl="0" marL="457200" rtl="0" algn="l">
              <a:spcBef>
                <a:spcPts val="0"/>
              </a:spcBef>
              <a:spcAft>
                <a:spcPts val="0"/>
              </a:spcAft>
              <a:buSzPts val="1400"/>
              <a:buChar char="-"/>
            </a:pPr>
            <a:r>
              <a:rPr lang="en"/>
              <a:t>News: weekdays, weekends; not on Twitter</a:t>
            </a:r>
            <a:endParaRPr/>
          </a:p>
          <a:p>
            <a:pPr indent="-317500" lvl="0" marL="457200" rtl="0" algn="l">
              <a:spcBef>
                <a:spcPts val="0"/>
              </a:spcBef>
              <a:spcAft>
                <a:spcPts val="0"/>
              </a:spcAft>
              <a:buSzPts val="1400"/>
              <a:buChar char="-"/>
            </a:pPr>
            <a:r>
              <a:rPr lang="en"/>
              <a:t>Nonconstant curves/jumps: Spinn3rs crawling algos change (but also more tweets…)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#3 point out colors: blue/yellow, same throughout paper/pres; and colorblind-friendly</a:t>
            </a:r>
            <a:endParaRPr>
              <a:solidFill>
                <a:schemeClr val="dk1"/>
              </a:solidFill>
            </a:endParaRPr>
          </a:p>
          <a:p>
            <a:pPr indent="0" lvl="0" marL="0" rtl="0" algn="l">
              <a:spcBef>
                <a:spcPts val="0"/>
              </a:spcBef>
              <a:spcAft>
                <a:spcPts val="0"/>
              </a:spcAft>
              <a:buNone/>
            </a:pPr>
            <a:r>
              <a:rPr lang="en">
                <a:solidFill>
                  <a:schemeClr val="dk1"/>
                </a:solidFill>
              </a:rPr>
              <a:t>#3</a:t>
            </a:r>
            <a:r>
              <a:rPr lang="en">
                <a:solidFill>
                  <a:schemeClr val="dk1"/>
                </a:solidFill>
              </a:rPr>
              <a:t> same axis left and right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log y-scale (allows us to still see everything despite different oom)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data outage in 2010; visible via dots instead of lines (same for week days, weekends)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bd6aa45bb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bd6aa45bb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WP as a data source (GG bridge)</a:t>
            </a:r>
            <a:endParaRPr/>
          </a:p>
          <a:p>
            <a:pPr indent="0" lvl="0" marL="0" rtl="0" algn="l">
              <a:spcBef>
                <a:spcPts val="0"/>
              </a:spcBef>
              <a:spcAft>
                <a:spcPts val="0"/>
              </a:spcAft>
              <a:buNone/>
            </a:pPr>
            <a:r>
              <a:rPr lang="en"/>
              <a:t>#10+11 similar to method for detecting meaningful n-grams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bd6aa45bb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bd6aa45bb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intro’d Freebase (data stored as network model)</a:t>
            </a:r>
            <a:endParaRPr/>
          </a:p>
          <a:p>
            <a:pPr indent="0" lvl="0" marL="0" rtl="0" algn="l">
              <a:spcBef>
                <a:spcPts val="0"/>
              </a:spcBef>
              <a:spcAft>
                <a:spcPts val="0"/>
              </a:spcAft>
              <a:buNone/>
            </a:pPr>
            <a:r>
              <a:rPr lang="en"/>
              <a:t>#12 a large network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bd6aa45bbc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bd6aa45bb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bd6aa45bb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bd6aa45bb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bd6aa45bb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bd6aa45bb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#3 Small multiples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Same axes</a:t>
            </a:r>
            <a:endParaRPr>
              <a:solidFill>
                <a:schemeClr val="dk1"/>
              </a:solidFill>
            </a:endParaRPr>
          </a:p>
          <a:p>
            <a:pPr indent="0" lvl="0" marL="0" rtl="0" algn="l">
              <a:spcBef>
                <a:spcPts val="0"/>
              </a:spcBef>
              <a:spcAft>
                <a:spcPts val="0"/>
              </a:spcAft>
              <a:buNone/>
            </a:pPr>
            <a:r>
              <a:rPr lang="en"/>
              <a:t>#3 Why log?</a:t>
            </a:r>
            <a:endParaRPr/>
          </a:p>
          <a:p>
            <a:pPr indent="-317500" lvl="0" marL="457200" rtl="0" algn="l">
              <a:spcBef>
                <a:spcPts val="0"/>
              </a:spcBef>
              <a:spcAft>
                <a:spcPts val="0"/>
              </a:spcAft>
              <a:buSzPts val="1400"/>
              <a:buChar char="-"/>
            </a:pPr>
            <a:r>
              <a:rPr lang="en"/>
              <a:t>Can show all OOMs</a:t>
            </a:r>
            <a:endParaRPr/>
          </a:p>
          <a:p>
            <a:pPr indent="0" lvl="0" marL="0" rtl="0" algn="l">
              <a:spcBef>
                <a:spcPts val="0"/>
              </a:spcBef>
              <a:spcAft>
                <a:spcPts val="0"/>
              </a:spcAft>
              <a:buNone/>
            </a:pPr>
            <a:r>
              <a:rPr lang="en"/>
              <a:t>#3 Make data explicit (dots)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bd6aa45bb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bd6aa45bb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bd6aa45bb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bd6aa45bb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News (Twitter looks the same)</a:t>
            </a:r>
            <a:endParaRPr/>
          </a:p>
          <a:p>
            <a:pPr indent="-317500" lvl="0" marL="457200" rtl="0" algn="l">
              <a:spcBef>
                <a:spcPts val="0"/>
              </a:spcBef>
              <a:spcAft>
                <a:spcPts val="0"/>
              </a:spcAft>
              <a:buSzPts val="1400"/>
              <a:buChar char="-"/>
            </a:pPr>
            <a:r>
              <a:rPr lang="en"/>
              <a:t>Ignore the lines for now, focus on the orange points</a:t>
            </a:r>
            <a:endParaRPr/>
          </a:p>
          <a:p>
            <a:pPr indent="-317500" lvl="0" marL="457200" rtl="0" algn="l">
              <a:spcBef>
                <a:spcPts val="0"/>
              </a:spcBef>
              <a:spcAft>
                <a:spcPts val="0"/>
              </a:spcAft>
              <a:buSzPts val="1400"/>
              <a:buChar char="-"/>
            </a:pPr>
            <a:r>
              <a:rPr lang="en"/>
              <a:t>Look how step, even w/ log y! (w/o log, couldn’t see anything)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y-axis has arithmetic mean of log mention freq == log geom mean of non-log mention freq</a:t>
            </a:r>
            <a:endParaRPr/>
          </a:p>
          <a:p>
            <a:pPr indent="-317500" lvl="1" marL="914400" rtl="0" algn="l">
              <a:spcBef>
                <a:spcPts val="0"/>
              </a:spcBef>
              <a:spcAft>
                <a:spcPts val="0"/>
              </a:spcAft>
              <a:buSzPts val="1400"/>
              <a:buChar char="-"/>
            </a:pPr>
            <a:r>
              <a:rPr lang="en"/>
              <a:t>Geom mean better suited b/c it mitigates effect of outliers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0284f6f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0284f6f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bd6aa45bb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bd6aa45bb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 function describes the orange data?</a:t>
            </a:r>
            <a:endParaRPr/>
          </a:p>
          <a:p>
            <a:pPr indent="-317500" lvl="1" marL="914400" rtl="0" algn="l">
              <a:spcBef>
                <a:spcPts val="0"/>
              </a:spcBef>
              <a:spcAft>
                <a:spcPts val="0"/>
              </a:spcAft>
              <a:buSzPts val="1400"/>
              <a:buChar char="-"/>
            </a:pPr>
            <a:r>
              <a:rPr lang="en"/>
              <a:t>Black line is a pretty good fit – what fct is it?</a:t>
            </a:r>
            <a:endParaRPr/>
          </a:p>
          <a:p>
            <a:pPr indent="-317500" lvl="0" marL="457200" rtl="0" algn="l">
              <a:spcBef>
                <a:spcPts val="0"/>
              </a:spcBef>
              <a:spcAft>
                <a:spcPts val="0"/>
              </a:spcAft>
              <a:buSzPts val="1400"/>
              <a:buChar char="-"/>
            </a:pPr>
            <a:r>
              <a:rPr lang="en"/>
              <a:t>Black = power law + const</a:t>
            </a:r>
            <a:endParaRPr/>
          </a:p>
          <a:p>
            <a:pPr indent="-317500" lvl="1" marL="914400" rtl="0" algn="l">
              <a:spcBef>
                <a:spcPts val="0"/>
              </a:spcBef>
              <a:spcAft>
                <a:spcPts val="0"/>
              </a:spcAft>
              <a:buSzPts val="1400"/>
              <a:buChar char="-"/>
            </a:pPr>
            <a:r>
              <a:rPr lang="en"/>
              <a:t>In linear space before log transform, i.e., really: exp(Black) = exp(power law + const)</a:t>
            </a:r>
            <a:endParaRPr/>
          </a:p>
          <a:p>
            <a:pPr indent="-317500" lvl="0" marL="457200" rtl="0" algn="l">
              <a:spcBef>
                <a:spcPts val="0"/>
              </a:spcBef>
              <a:spcAft>
                <a:spcPts val="0"/>
              </a:spcAft>
              <a:buSzPts val="1400"/>
              <a:buChar char="-"/>
            </a:pPr>
            <a:r>
              <a:rPr lang="en"/>
              <a:t>To see it better, on what axes should we look at the plot (now it’s lin x, log y)?</a:t>
            </a:r>
            <a:endParaRPr/>
          </a:p>
          <a:p>
            <a:pPr indent="-317500" lvl="1" marL="914400" rtl="0" algn="l">
              <a:spcBef>
                <a:spcPts val="0"/>
              </a:spcBef>
              <a:spcAft>
                <a:spcPts val="0"/>
              </a:spcAft>
              <a:buSzPts val="1400"/>
              <a:buChar char="-"/>
            </a:pPr>
            <a:r>
              <a:rPr lang="en"/>
              <a:t>[CLICK] #3 log-log</a:t>
            </a:r>
            <a:endParaRPr/>
          </a:p>
          <a:p>
            <a:pPr indent="-317500" lvl="0" marL="457200" rtl="0" algn="l">
              <a:spcBef>
                <a:spcPts val="0"/>
              </a:spcBef>
              <a:spcAft>
                <a:spcPts val="0"/>
              </a:spcAft>
              <a:buSzPts val="1400"/>
              <a:buChar char="-"/>
            </a:pPr>
            <a:r>
              <a:rPr lang="en"/>
              <a:t>With c=0, it would be a power law (--&gt; straight green line)</a:t>
            </a:r>
            <a:endParaRPr/>
          </a:p>
          <a:p>
            <a:pPr indent="-317500" lvl="0" marL="457200" rtl="0" algn="l">
              <a:spcBef>
                <a:spcPts val="0"/>
              </a:spcBef>
              <a:spcAft>
                <a:spcPts val="0"/>
              </a:spcAft>
              <a:buSzPts val="1400"/>
              <a:buChar char="-"/>
            </a:pPr>
            <a:r>
              <a:rPr lang="en"/>
              <a:t>Cultural memory: “baseline” amount of mem built up during life time</a:t>
            </a:r>
            <a:endParaRPr/>
          </a:p>
          <a:p>
            <a:pPr indent="-317500" lvl="0" marL="457200" rtl="0" algn="l">
              <a:spcBef>
                <a:spcPts val="0"/>
              </a:spcBef>
              <a:spcAft>
                <a:spcPts val="0"/>
              </a:spcAft>
              <a:buSzPts val="1400"/>
              <a:buChar char="-"/>
            </a:pPr>
            <a:r>
              <a:rPr lang="en"/>
              <a:t>Comm memory: quick burst that flares up with death, added to cult mem, on avg decays quickly</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Inflection point after about 1 month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bd6aa45bb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bd6aa45bb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Arith means after log transform == log of geom means before log transform</a:t>
            </a:r>
            <a:endParaRPr/>
          </a:p>
          <a:p>
            <a:pPr indent="-317500" lvl="0" marL="457200" rtl="0" algn="l">
              <a:spcBef>
                <a:spcPts val="0"/>
              </a:spcBef>
              <a:spcAft>
                <a:spcPts val="0"/>
              </a:spcAft>
              <a:buSzPts val="1400"/>
              <a:buChar char="-"/>
            </a:pPr>
            <a:r>
              <a:rPr lang="en"/>
              <a:t>Very strong short-term boost: (non-log) geom mean: 10^1.98 ~= 100 → 100-fold increase</a:t>
            </a:r>
            <a:endParaRPr/>
          </a:p>
          <a:p>
            <a:pPr indent="-317500" lvl="0" marL="457200" rtl="0" algn="l">
              <a:spcBef>
                <a:spcPts val="0"/>
              </a:spcBef>
              <a:spcAft>
                <a:spcPts val="0"/>
              </a:spcAft>
              <a:buSzPts val="1400"/>
              <a:buChar char="-"/>
            </a:pPr>
            <a:r>
              <a:rPr lang="en"/>
              <a:t>No signif long-term boost</a:t>
            </a:r>
            <a:endParaRPr/>
          </a:p>
          <a:p>
            <a:pPr indent="-317500" lvl="0" marL="457200" rtl="0" algn="l">
              <a:spcBef>
                <a:spcPts val="0"/>
              </a:spcBef>
              <a:spcAft>
                <a:spcPts val="0"/>
              </a:spcAft>
              <a:buSzPts val="1400"/>
              <a:buChar char="-"/>
            </a:pPr>
            <a:r>
              <a:rPr lang="en"/>
              <a:t>Both are stronger on Twitter: 281-fold boost short-term, small but signif long-term (+4%)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CIs, median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a862dc05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a862dc05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bd6aa45bb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bd6aa45bbc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#9 </a:t>
            </a:r>
            <a:r>
              <a:rPr lang="en"/>
              <a:t>Q: how to decide if there are prototypical curve shapes, and how to discover them?</a:t>
            </a:r>
            <a:endParaRPr/>
          </a:p>
          <a:p>
            <a:pPr indent="-317500" lvl="0" marL="457200" rtl="0" algn="l">
              <a:spcBef>
                <a:spcPts val="0"/>
              </a:spcBef>
              <a:spcAft>
                <a:spcPts val="0"/>
              </a:spcAft>
              <a:buSzPts val="1400"/>
              <a:buChar char="-"/>
            </a:pPr>
            <a:r>
              <a:rPr lang="en"/>
              <a:t>#8 Q: what does “z-scores” mean?</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bd6aa45bb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bd6aa45bb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What’s the best 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bd6aa45bbc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bd6aa45bb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figure took me at least 2 days to make, in R)</a:t>
            </a:r>
            <a:endParaRPr/>
          </a:p>
          <a:p>
            <a:pPr indent="-317500" lvl="0" marL="457200" rtl="0" algn="l">
              <a:spcBef>
                <a:spcPts val="0"/>
              </a:spcBef>
              <a:spcAft>
                <a:spcPts val="0"/>
              </a:spcAft>
              <a:buSzPts val="1400"/>
              <a:buChar char="-"/>
            </a:pPr>
            <a:r>
              <a:rPr lang="en"/>
              <a:t>Same set of clusters emerges (name and describe them!)</a:t>
            </a:r>
            <a:endParaRPr/>
          </a:p>
          <a:p>
            <a:pPr indent="-317500" lvl="0" marL="457200" rtl="0" algn="l">
              <a:spcBef>
                <a:spcPts val="0"/>
              </a:spcBef>
              <a:spcAft>
                <a:spcPts val="0"/>
              </a:spcAft>
              <a:buSzPts val="1400"/>
              <a:buChar char="-"/>
            </a:pPr>
            <a:r>
              <a:rPr lang="en"/>
              <a:t>Roughly same size</a:t>
            </a:r>
            <a:endParaRPr/>
          </a:p>
          <a:p>
            <a:pPr indent="-317500" lvl="0" marL="457200" rtl="0" algn="l">
              <a:spcBef>
                <a:spcPts val="0"/>
              </a:spcBef>
              <a:spcAft>
                <a:spcPts val="0"/>
              </a:spcAft>
              <a:buSzPts val="1400"/>
              <a:buChar char="-"/>
            </a:pPr>
            <a:r>
              <a:rPr lang="en"/>
              <a:t>Diagonal heavily overrepresented, compared to random null model w/ identical marginals</a:t>
            </a:r>
            <a:endParaRPr/>
          </a:p>
          <a:p>
            <a:pPr indent="-317500" lvl="0" marL="457200" rtl="0" algn="l">
              <a:spcBef>
                <a:spcPts val="0"/>
              </a:spcBef>
              <a:spcAft>
                <a:spcPts val="0"/>
              </a:spcAft>
              <a:buSzPts val="1400"/>
              <a:buChar char="-"/>
            </a:pPr>
            <a:r>
              <a:rPr lang="en"/>
              <a:t>Q: one off-diag elem is overrep’d. Which one? (news C3, Twitter C4 [“40”] – not the “147”, which is large, but also in row w/ many elems)</a:t>
            </a:r>
            <a:endParaRPr/>
          </a:p>
          <a:p>
            <a:pPr indent="-317500" lvl="1" marL="914400" rtl="0" algn="l">
              <a:spcBef>
                <a:spcPts val="0"/>
              </a:spcBef>
              <a:spcAft>
                <a:spcPts val="0"/>
              </a:spcAft>
              <a:buSzPts val="1400"/>
              <a:buChar char="-"/>
            </a:pPr>
            <a:r>
              <a:rPr lang="en"/>
              <a:t>#4 How to quantify? → hypo test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bd6aa45bb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bd6aa45bb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bd6aa45bb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bd6aa45bb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317500" lvl="0" marL="457200" rtl="0" algn="l">
              <a:spcBef>
                <a:spcPts val="0"/>
              </a:spcBef>
              <a:spcAft>
                <a:spcPts val="0"/>
              </a:spcAft>
              <a:buSzPts val="1400"/>
              <a:buChar char="-"/>
            </a:pPr>
            <a:r>
              <a:rPr lang="en"/>
              <a:t>Do you see any issues with this?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bd6aa45bb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bd6aa45bb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Q: how to disentangle these correlations?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bd6aa45bbc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bd6aa45bbc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Dummy-coding: </a:t>
            </a:r>
            <a:r>
              <a:rPr lang="en">
                <a:solidFill>
                  <a:schemeClr val="dk1"/>
                </a:solidFill>
              </a:rPr>
              <a:t>k-1 indicators for a k-level factor (e.g., 7 indicators for age_at_death, since there are 8 age groups)</a:t>
            </a:r>
            <a:endParaRPr/>
          </a:p>
          <a:p>
            <a:pPr indent="-317500" lvl="1" marL="914400" rtl="0" algn="l">
              <a:spcBef>
                <a:spcPts val="0"/>
              </a:spcBef>
              <a:spcAft>
                <a:spcPts val="0"/>
              </a:spcAft>
              <a:buSzPts val="1400"/>
              <a:buChar char="-"/>
            </a:pPr>
            <a:r>
              <a:rPr lang="en"/>
              <a:t>⇒ \beta_j are really vectors with </a:t>
            </a:r>
            <a:r>
              <a:rPr lang="en">
                <a:solidFill>
                  <a:schemeClr val="dk1"/>
                </a:solidFill>
              </a:rPr>
              <a:t>k-1 entries for a k-level factor</a:t>
            </a:r>
            <a:endParaRPr/>
          </a:p>
          <a:p>
            <a:pPr indent="-317500" lvl="0" marL="457200" rtl="0" algn="l">
              <a:spcBef>
                <a:spcPts val="0"/>
              </a:spcBef>
              <a:spcAft>
                <a:spcPts val="0"/>
              </a:spcAft>
              <a:buSzPts val="1400"/>
              <a:buChar char="-"/>
            </a:pPr>
            <a:r>
              <a:rPr lang="en"/>
              <a:t>Default values underlined (most freq level)</a:t>
            </a:r>
            <a:endParaRPr/>
          </a:p>
          <a:p>
            <a:pPr indent="-317500" lvl="0" marL="457200" rtl="0" algn="l">
              <a:spcBef>
                <a:spcPts val="0"/>
              </a:spcBef>
              <a:spcAft>
                <a:spcPts val="0"/>
              </a:spcAft>
              <a:buSzPts val="1400"/>
              <a:buChar char="-"/>
            </a:pPr>
            <a:r>
              <a:rPr lang="en"/>
              <a:t>Outcome are (by def) base-10 logarithms of post-to-pre-mortem ratios</a:t>
            </a:r>
            <a:endParaRPr/>
          </a:p>
          <a:p>
            <a:pPr indent="-317500" lvl="1" marL="914400" rtl="0" algn="l">
              <a:spcBef>
                <a:spcPts val="0"/>
              </a:spcBef>
              <a:spcAft>
                <a:spcPts val="0"/>
              </a:spcAft>
              <a:buSzPts val="1400"/>
              <a:buChar char="-"/>
            </a:pPr>
            <a:r>
              <a:rPr lang="en"/>
              <a:t>⇒ 10^\beta_0 is (geom mean of) postmortem-to-premortem ratio</a:t>
            </a:r>
            <a:endParaRPr/>
          </a:p>
          <a:p>
            <a:pPr indent="-317500" lvl="1" marL="914400" rtl="0" algn="l">
              <a:spcBef>
                <a:spcPts val="0"/>
              </a:spcBef>
              <a:spcAft>
                <a:spcPts val="0"/>
              </a:spcAft>
              <a:buSzPts val="1400"/>
              <a:buChar char="-"/>
            </a:pPr>
            <a:r>
              <a:rPr lang="en"/>
              <a:t>10^\beta_j are multiplicative increases over the baseline ratio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464f30ac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64f30ac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bd6aa45bbc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bd6aa45bbc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4 regressions: 2 media, 2 outcomes</a:t>
            </a:r>
            <a:endParaRPr/>
          </a:p>
          <a:p>
            <a:pPr indent="-317500" lvl="0" marL="457200" rtl="0" algn="l">
              <a:spcBef>
                <a:spcPts val="0"/>
              </a:spcBef>
              <a:spcAft>
                <a:spcPts val="0"/>
              </a:spcAft>
              <a:buSzPts val="1400"/>
              <a:buChar char="●"/>
            </a:pPr>
            <a:r>
              <a:rPr lang="en"/>
              <a:t>l</a:t>
            </a:r>
            <a:r>
              <a:rPr lang="en"/>
              <a:t>argely consistent picture for the news vs. Twitter</a:t>
            </a:r>
            <a:endParaRPr/>
          </a:p>
          <a:p>
            <a:pPr indent="-317500" lvl="0" marL="457200" rtl="0" algn="l">
              <a:spcBef>
                <a:spcPts val="0"/>
              </a:spcBef>
              <a:spcAft>
                <a:spcPts val="0"/>
              </a:spcAft>
              <a:buSzPts val="1400"/>
              <a:buChar char="●"/>
            </a:pPr>
            <a:r>
              <a:rPr lang="en"/>
              <a:t>in both media, ceteris paribus, both the short- and the long-term boost were larger for people</a:t>
            </a:r>
            <a:endParaRPr/>
          </a:p>
          <a:p>
            <a:pPr indent="-317500" lvl="1" marL="914400" rtl="0" algn="l">
              <a:spcBef>
                <a:spcPts val="0"/>
              </a:spcBef>
              <a:spcAft>
                <a:spcPts val="0"/>
              </a:spcAft>
              <a:buSzPts val="1400"/>
              <a:buChar char="○"/>
            </a:pPr>
            <a:r>
              <a:rPr lang="en"/>
              <a:t>who died an unnatural death,</a:t>
            </a:r>
            <a:endParaRPr/>
          </a:p>
          <a:p>
            <a:pPr indent="-317500" lvl="1" marL="914400" rtl="0" algn="l">
              <a:spcBef>
                <a:spcPts val="0"/>
              </a:spcBef>
              <a:spcAft>
                <a:spcPts val="0"/>
              </a:spcAft>
              <a:buSzPts val="1400"/>
              <a:buChar char="○"/>
            </a:pPr>
            <a:r>
              <a:rPr lang="en"/>
              <a:t>for people with an anglophone background,</a:t>
            </a:r>
            <a:endParaRPr/>
          </a:p>
          <a:p>
            <a:pPr indent="-317500" lvl="1" marL="914400" rtl="0" algn="l">
              <a:spcBef>
                <a:spcPts val="0"/>
              </a:spcBef>
              <a:spcAft>
                <a:spcPts val="0"/>
              </a:spcAft>
              <a:buSzPts val="1400"/>
              <a:buChar char="○"/>
            </a:pPr>
            <a:r>
              <a:rPr lang="en"/>
              <a:t>and for people who were already popular premortem.</a:t>
            </a:r>
            <a:endParaRPr/>
          </a:p>
          <a:p>
            <a:pPr indent="-317500" lvl="0" marL="457200" rtl="0" algn="l">
              <a:spcBef>
                <a:spcPts val="0"/>
              </a:spcBef>
              <a:spcAft>
                <a:spcPts val="0"/>
              </a:spcAft>
              <a:buSzPts val="1400"/>
              <a:buChar char="●"/>
            </a:pPr>
            <a:r>
              <a:rPr lang="en"/>
              <a:t>No significant gender variation was detected, with the one minor exception</a:t>
            </a:r>
            <a:endParaRPr/>
          </a:p>
          <a:p>
            <a:pPr indent="-317500" lvl="0" marL="457200" rtl="0" algn="l">
              <a:spcBef>
                <a:spcPts val="0"/>
              </a:spcBef>
              <a:spcAft>
                <a:spcPts val="0"/>
              </a:spcAft>
              <a:buSzPts val="1400"/>
              <a:buChar char="●"/>
            </a:pPr>
            <a:r>
              <a:rPr lang="en"/>
              <a:t>The only significant notability type was leadership, whose long-term boost was smaller than that of the baseline (arts) in both media.</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R^2 is small: 10–20% of variance explained</a:t>
            </a:r>
            <a:endParaRPr/>
          </a:p>
          <a:p>
            <a:pPr indent="-317500" lvl="1" marL="914400" rtl="0" algn="l">
              <a:spcBef>
                <a:spcPts val="0"/>
              </a:spcBef>
              <a:spcAft>
                <a:spcPts val="0"/>
              </a:spcAft>
              <a:buSzPts val="1400"/>
              <a:buChar char="○"/>
            </a:pPr>
            <a:r>
              <a:rPr lang="en"/>
              <a:t>Common for such data from humans!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bd6aa45bbc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bd6aa45bbc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Only showing short-term boosts here</a:t>
            </a:r>
            <a:endParaRPr/>
          </a:p>
          <a:p>
            <a:pPr indent="-317500" lvl="0" marL="457200" rtl="0" algn="l">
              <a:spcBef>
                <a:spcPts val="0"/>
              </a:spcBef>
              <a:spcAft>
                <a:spcPts val="0"/>
              </a:spcAft>
              <a:buSzPts val="1400"/>
              <a:buChar char="●"/>
            </a:pPr>
            <a:r>
              <a:rPr lang="en"/>
              <a:t>Essentially a plot of age coeffs from table on prev slide</a:t>
            </a:r>
            <a:endParaRPr/>
          </a:p>
          <a:p>
            <a:pPr indent="-317500" lvl="0" marL="457200" rtl="0" algn="l">
              <a:spcBef>
                <a:spcPts val="0"/>
              </a:spcBef>
              <a:spcAft>
                <a:spcPts val="0"/>
              </a:spcAft>
              <a:buSzPts val="1400"/>
              <a:buChar char="●"/>
            </a:pPr>
            <a:r>
              <a:rPr lang="en"/>
              <a:t>But one twist: pull apart nat &amp; unnat deaths</a:t>
            </a:r>
            <a:endParaRPr/>
          </a:p>
          <a:p>
            <a:pPr indent="-317500" lvl="1" marL="914400" rtl="0" algn="l">
              <a:spcBef>
                <a:spcPts val="0"/>
              </a:spcBef>
              <a:spcAft>
                <a:spcPts val="0"/>
              </a:spcAft>
              <a:buSzPts val="1400"/>
              <a:buChar char="○"/>
            </a:pPr>
            <a:r>
              <a:rPr lang="en"/>
              <a:t>Q: how?</a:t>
            </a:r>
            <a:endParaRPr/>
          </a:p>
          <a:p>
            <a:pPr indent="-317500" lvl="1" marL="914400" rtl="0" algn="l">
              <a:spcBef>
                <a:spcPts val="0"/>
              </a:spcBef>
              <a:spcAft>
                <a:spcPts val="0"/>
              </a:spcAft>
              <a:buSzPts val="1400"/>
              <a:buChar char="○"/>
            </a:pPr>
            <a:r>
              <a:rPr lang="en"/>
              <a:t>A: add interaction term “age * manner_of_death”</a:t>
            </a:r>
            <a:endParaRPr/>
          </a:p>
          <a:p>
            <a:pPr indent="-317500" lvl="0" marL="457200" rtl="0" algn="l">
              <a:spcBef>
                <a:spcPts val="0"/>
              </a:spcBef>
              <a:spcAft>
                <a:spcPts val="0"/>
              </a:spcAft>
              <a:buSzPts val="1400"/>
              <a:buChar char="●"/>
            </a:pPr>
            <a:r>
              <a:rPr lang="en"/>
              <a:t>U-shape: very young and very old deaths get largest attention boosts</a:t>
            </a:r>
            <a:endParaRPr/>
          </a:p>
          <a:p>
            <a:pPr indent="-317500" lvl="0" marL="457200" rtl="0" algn="l">
              <a:spcBef>
                <a:spcPts val="0"/>
              </a:spcBef>
              <a:spcAft>
                <a:spcPts val="0"/>
              </a:spcAft>
              <a:buSzPts val="1400"/>
              <a:buChar char="●"/>
            </a:pPr>
            <a:r>
              <a:rPr lang="en"/>
              <a:t>This was for the news, now Twitter [CLICK]</a:t>
            </a:r>
            <a:endParaRPr/>
          </a:p>
          <a:p>
            <a:pPr indent="-317500" lvl="1" marL="914400" rtl="0" algn="l">
              <a:spcBef>
                <a:spcPts val="0"/>
              </a:spcBef>
              <a:spcAft>
                <a:spcPts val="0"/>
              </a:spcAft>
              <a:buSzPts val="1400"/>
              <a:buChar char="○"/>
            </a:pPr>
            <a:r>
              <a:rPr lang="en"/>
              <a:t>Monotonic instead of U-shape!</a:t>
            </a:r>
            <a:endParaRPr/>
          </a:p>
          <a:p>
            <a:pPr indent="-317500" lvl="1" marL="914400" rtl="0" algn="l">
              <a:spcBef>
                <a:spcPts val="0"/>
              </a:spcBef>
              <a:spcAft>
                <a:spcPts val="0"/>
              </a:spcAft>
              <a:buSzPts val="1400"/>
              <a:buChar char="○"/>
            </a:pPr>
            <a:r>
              <a:rPr lang="en"/>
              <a:t>Younger deaths get largest attention boosts</a:t>
            </a:r>
            <a:endParaRPr/>
          </a:p>
          <a:p>
            <a:pPr indent="-317500" lvl="0" marL="457200" rtl="0" algn="l">
              <a:spcBef>
                <a:spcPts val="0"/>
              </a:spcBef>
              <a:spcAft>
                <a:spcPts val="0"/>
              </a:spcAft>
              <a:buSzPts val="1400"/>
              <a:buChar char="●"/>
            </a:pPr>
            <a:r>
              <a:rPr lang="en"/>
              <a:t>RHS: CIs for same age always overlapping strongly ⇒ no significance?</a:t>
            </a:r>
            <a:endParaRPr/>
          </a:p>
          <a:p>
            <a:pPr indent="-317500" lvl="1" marL="914400" rtl="0" algn="l">
              <a:spcBef>
                <a:spcPts val="0"/>
              </a:spcBef>
              <a:spcAft>
                <a:spcPts val="0"/>
              </a:spcAft>
              <a:buSzPts val="1400"/>
              <a:buChar char="○"/>
            </a:pPr>
            <a:r>
              <a:rPr lang="en"/>
              <a:t>It *is* signif when you aggregate over ages (more data), cf. table on prev slide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bd6aa45bbc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bd6aa45bb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bd6aa45bb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bd6aa45bb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bd6aa45bbc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bd6aa45bbc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Artists more present in collective memory </a:t>
            </a:r>
            <a:r>
              <a:rPr lang="en"/>
              <a:t>because they not only tend to be active performers during their lifetime, but also frequently leave a legacy of artwork that can long survive them, whereas leaders, athletes, etc., are noteworthy primarily for the actions they take during their lifetime, and are of much decreased interest to the media once they cannot take action anymore—an effect that seems to be most pronounced for leaders (most negative coeff)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 tip: </a:t>
            </a:r>
            <a:r>
              <a:rPr lang="en"/>
              <a:t>Become a famous artist fast, die an unnatural death, now (bonus if you’re a native English speaker)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bd6aa45bbc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bd6aa45bbc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464f30ace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64f30ace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bd6aa45bb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bd6aa45bb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My personal starting point: Philip Seymour Hoffman’s death (2 Feb 2014)</a:t>
            </a:r>
            <a:endParaRPr/>
          </a:p>
          <a:p>
            <a:pPr indent="-317500" lvl="1" marL="914400" rtl="0" algn="l">
              <a:spcBef>
                <a:spcPts val="0"/>
              </a:spcBef>
              <a:spcAft>
                <a:spcPts val="0"/>
              </a:spcAft>
              <a:buSzPts val="1400"/>
              <a:buChar char="-"/>
            </a:pPr>
            <a:r>
              <a:rPr lang="en"/>
              <a:t>Drug overdose (heroine, cocaine, etc.)</a:t>
            </a:r>
            <a:endParaRPr/>
          </a:p>
          <a:p>
            <a:pPr indent="-317500" lvl="1" marL="914400" rtl="0" algn="l">
              <a:spcBef>
                <a:spcPts val="0"/>
              </a:spcBef>
              <a:spcAft>
                <a:spcPts val="0"/>
              </a:spcAft>
              <a:buSzPts val="1400"/>
              <a:buChar char="-"/>
            </a:pPr>
            <a:r>
              <a:rPr lang="en"/>
              <a:t>But public reaction seemed respectful of the dead, focusing on his lifetime achievements</a:t>
            </a:r>
            <a:endParaRPr/>
          </a:p>
          <a:p>
            <a:pPr indent="-317500" lvl="0" marL="457200" rtl="0" algn="l">
              <a:spcBef>
                <a:spcPts val="0"/>
              </a:spcBef>
              <a:spcAft>
                <a:spcPts val="0"/>
              </a:spcAft>
              <a:buSzPts val="1400"/>
              <a:buChar char="-"/>
            </a:pPr>
            <a:r>
              <a:rPr lang="en"/>
              <a:t>Made me think back at Amy Winehouse’s death (23 Jul 2011)</a:t>
            </a:r>
            <a:endParaRPr/>
          </a:p>
          <a:p>
            <a:pPr indent="-317500" lvl="1" marL="914400" rtl="0" algn="l">
              <a:spcBef>
                <a:spcPts val="0"/>
              </a:spcBef>
              <a:spcAft>
                <a:spcPts val="0"/>
              </a:spcAft>
              <a:buSzPts val="1400"/>
              <a:buChar char="-"/>
            </a:pPr>
            <a:r>
              <a:rPr lang="en"/>
              <a:t>Also drug overdose (alcohol)</a:t>
            </a:r>
            <a:endParaRPr/>
          </a:p>
          <a:p>
            <a:pPr indent="-317500" lvl="1" marL="914400" rtl="0" algn="l">
              <a:spcBef>
                <a:spcPts val="0"/>
              </a:spcBef>
              <a:spcAft>
                <a:spcPts val="0"/>
              </a:spcAft>
              <a:buSzPts val="1400"/>
              <a:buChar char="-"/>
            </a:pPr>
            <a:r>
              <a:rPr lang="en"/>
              <a:t>But here, public reaction much nastier, focusing a lot on her lifetime escapades</a:t>
            </a:r>
            <a:endParaRPr/>
          </a:p>
          <a:p>
            <a:pPr indent="-317500" lvl="0" marL="457200" rtl="0" algn="l">
              <a:spcBef>
                <a:spcPts val="0"/>
              </a:spcBef>
              <a:spcAft>
                <a:spcPts val="0"/>
              </a:spcAft>
              <a:buSzPts val="1400"/>
              <a:buChar char="-"/>
            </a:pPr>
            <a:r>
              <a:rPr lang="en"/>
              <a:t>What made the difference?</a:t>
            </a:r>
            <a:endParaRPr/>
          </a:p>
          <a:p>
            <a:pPr indent="-317500" lvl="1" marL="914400" rtl="0" algn="l">
              <a:spcBef>
                <a:spcPts val="0"/>
              </a:spcBef>
              <a:spcAft>
                <a:spcPts val="0"/>
              </a:spcAft>
              <a:buSzPts val="1400"/>
              <a:buChar char="-"/>
            </a:pPr>
            <a:r>
              <a:rPr lang="en"/>
              <a:t>Actor vs. singer?</a:t>
            </a:r>
            <a:endParaRPr/>
          </a:p>
          <a:p>
            <a:pPr indent="-317500" lvl="1" marL="914400" rtl="0" algn="l">
              <a:spcBef>
                <a:spcPts val="0"/>
              </a:spcBef>
              <a:spcAft>
                <a:spcPts val="0"/>
              </a:spcAft>
              <a:buSzPts val="1400"/>
              <a:buChar char="-"/>
            </a:pPr>
            <a:r>
              <a:rPr lang="en"/>
              <a:t>20 years age diff at death?</a:t>
            </a:r>
            <a:endParaRPr/>
          </a:p>
          <a:p>
            <a:pPr indent="-317500" lvl="1" marL="914400" rtl="0" algn="l">
              <a:spcBef>
                <a:spcPts val="0"/>
              </a:spcBef>
              <a:spcAft>
                <a:spcPts val="0"/>
              </a:spcAft>
              <a:buSzPts val="1400"/>
              <a:buChar char="-"/>
            </a:pPr>
            <a:r>
              <a:rPr lang="en"/>
              <a:t>Hoffman popular w/ more mature crowd?</a:t>
            </a:r>
            <a:endParaRPr/>
          </a:p>
          <a:p>
            <a:pPr indent="-317500" lvl="1" marL="914400" rtl="0" algn="l">
              <a:spcBef>
                <a:spcPts val="0"/>
              </a:spcBef>
              <a:spcAft>
                <a:spcPts val="0"/>
              </a:spcAft>
              <a:buSzPts val="1400"/>
              <a:buChar char="-"/>
            </a:pPr>
            <a:r>
              <a:rPr lang="en"/>
              <a:t>His addiction less public?</a:t>
            </a:r>
            <a:endParaRPr/>
          </a:p>
          <a:p>
            <a:pPr indent="-317500" lvl="0" marL="457200" rtl="0" algn="l">
              <a:spcBef>
                <a:spcPts val="0"/>
              </a:spcBef>
              <a:spcAft>
                <a:spcPts val="0"/>
              </a:spcAft>
              <a:buSzPts val="1400"/>
              <a:buChar char="-"/>
            </a:pPr>
            <a:r>
              <a:rPr lang="en"/>
              <a:t>Personal story how </a:t>
            </a:r>
            <a:r>
              <a:rPr lang="en"/>
              <a:t>research</a:t>
            </a:r>
            <a:r>
              <a:rPr lang="en"/>
              <a:t> started no necessarily what you describe in a research paper…</a:t>
            </a:r>
            <a:endParaRPr/>
          </a:p>
          <a:p>
            <a:pPr indent="-317500" lvl="1" marL="914400" rtl="0" algn="l">
              <a:spcBef>
                <a:spcPts val="0"/>
              </a:spcBef>
              <a:spcAft>
                <a:spcPts val="0"/>
              </a:spcAft>
              <a:buSzPts val="1400"/>
              <a:buChar char="-"/>
            </a:pPr>
            <a:r>
              <a:rPr lang="en"/>
              <a:t>Next: more official story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d6aa45bb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d6aa45bb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#6 essentially one big obs study: cannot do it experimentally…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bd6aa45bb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bd6aa45bb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Ara pacis: people (here Augustus) try hard to be remembered</a:t>
            </a:r>
            <a:endParaRPr/>
          </a:p>
          <a:p>
            <a:pPr indent="-317500" lvl="0" marL="457200" rtl="0" algn="l">
              <a:spcBef>
                <a:spcPts val="0"/>
              </a:spcBef>
              <a:spcAft>
                <a:spcPts val="0"/>
              </a:spcAft>
              <a:buSzPts val="1400"/>
              <a:buChar char="-"/>
            </a:pPr>
            <a:r>
              <a:rPr lang="en"/>
              <a:t>Conversely, being erased from memory considered as harshest possible punishment by numerous cultures</a:t>
            </a:r>
            <a:endParaRPr/>
          </a:p>
          <a:p>
            <a:pPr indent="-317500" lvl="1" marL="914400" rtl="0" algn="l">
              <a:spcBef>
                <a:spcPts val="0"/>
              </a:spcBef>
              <a:spcAft>
                <a:spcPts val="0"/>
              </a:spcAft>
              <a:buSzPts val="1400"/>
              <a:buChar char="-"/>
            </a:pPr>
            <a:r>
              <a:rPr lang="en"/>
              <a:t>Right image: “The face of one of Severus' and Julia's sons has been erased; it may be Geta's, as a result of the damnatio memoriae ordered by his brother Caracalla after Geta's death.”</a:t>
            </a:r>
            <a:endParaRPr/>
          </a:p>
          <a:p>
            <a:pPr indent="-317500" lvl="0" marL="457200" rtl="0" algn="l">
              <a:spcBef>
                <a:spcPts val="0"/>
              </a:spcBef>
              <a:spcAft>
                <a:spcPts val="0"/>
              </a:spcAft>
              <a:buSzPts val="1400"/>
              <a:buChar char="-"/>
            </a:pPr>
            <a:r>
              <a:rPr lang="en"/>
              <a:t>So understanding whom societies remember is an important piece of the puzzle if we want to understand how humanity ticks</a:t>
            </a:r>
            <a:endParaRPr/>
          </a:p>
          <a:p>
            <a:pPr indent="-317500" lvl="0" marL="457200" rtl="0" algn="l">
              <a:spcBef>
                <a:spcPts val="0"/>
              </a:spcBef>
              <a:spcAft>
                <a:spcPts val="0"/>
              </a:spcAft>
              <a:buSzPts val="1400"/>
              <a:buChar char="-"/>
            </a:pPr>
            <a:r>
              <a:rPr lang="en"/>
              <a:t>Previously mostly in the realm of anthropology, ethnography, philosophy, history, psychology, and sociology</a:t>
            </a:r>
            <a:endParaRPr/>
          </a:p>
          <a:p>
            <a:pPr indent="-317500" lvl="0" marL="457200" rtl="0" algn="l">
              <a:spcBef>
                <a:spcPts val="0"/>
              </a:spcBef>
              <a:spcAft>
                <a:spcPts val="0"/>
              </a:spcAft>
              <a:buSzPts val="1400"/>
              <a:buChar char="-"/>
            </a:pPr>
            <a:r>
              <a:rPr lang="en"/>
              <a:t>But we’re taking a different approach … [p.t.o.]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bd6aa45bb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bd6aa45bb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a7b83ccd9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a7b83ccd9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pic>
        <p:nvPicPr>
          <p:cNvPr descr="light1.png" id="51" name="Google Shape;51;p13"/>
          <p:cNvPicPr preferRelativeResize="0"/>
          <p:nvPr/>
        </p:nvPicPr>
        <p:blipFill rotWithShape="1">
          <a:blip r:embed="rId2">
            <a:alphaModFix/>
          </a:blip>
          <a:srcRect b="0" l="0" r="0" t="0"/>
          <a:stretch/>
        </p:blipFill>
        <p:spPr>
          <a:xfrm>
            <a:off x="-12700" y="-11430"/>
            <a:ext cx="9169500" cy="5166300"/>
          </a:xfrm>
          <a:prstGeom prst="rect">
            <a:avLst/>
          </a:prstGeom>
          <a:noFill/>
          <a:ln>
            <a:noFill/>
          </a:ln>
        </p:spPr>
      </p:pic>
      <p:pic>
        <p:nvPicPr>
          <p:cNvPr descr="Yahoo gradient.png" id="52" name="Google Shape;52;p13"/>
          <p:cNvPicPr preferRelativeResize="0"/>
          <p:nvPr/>
        </p:nvPicPr>
        <p:blipFill rotWithShape="1">
          <a:blip r:embed="rId3">
            <a:alphaModFix/>
          </a:blip>
          <a:srcRect b="0" l="0" r="0" t="0"/>
          <a:stretch/>
        </p:blipFill>
        <p:spPr>
          <a:xfrm>
            <a:off x="863600" y="3097530"/>
            <a:ext cx="3695700" cy="1138800"/>
          </a:xfrm>
          <a:prstGeom prst="rect">
            <a:avLst/>
          </a:prstGeom>
          <a:noFill/>
          <a:ln>
            <a:noFill/>
          </a:ln>
        </p:spPr>
      </p:pic>
      <p:sp>
        <p:nvSpPr>
          <p:cNvPr id="53" name="Google Shape;53;p13"/>
          <p:cNvSpPr txBox="1"/>
          <p:nvPr>
            <p:ph type="title"/>
          </p:nvPr>
        </p:nvSpPr>
        <p:spPr>
          <a:xfrm>
            <a:off x="1112838" y="4236244"/>
            <a:ext cx="7772400" cy="378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2800"/>
              <a:buNone/>
              <a:defRPr b="0" i="0" sz="2800" u="none" cap="none" strike="noStrike">
                <a:solidFill>
                  <a:schemeClr val="lt1"/>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54" name="Google Shape;54;p13"/>
          <p:cNvSpPr txBox="1"/>
          <p:nvPr>
            <p:ph idx="1" type="body"/>
          </p:nvPr>
        </p:nvSpPr>
        <p:spPr>
          <a:xfrm>
            <a:off x="1112838" y="4529138"/>
            <a:ext cx="7772400" cy="37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accent6"/>
              </a:buClr>
              <a:buSzPts val="1800"/>
              <a:buFont typeface="Arial"/>
              <a:buNone/>
              <a:defRPr b="0" i="0" sz="1800" u="none" cap="none" strike="noStrike">
                <a:solidFill>
                  <a:schemeClr val="accent6"/>
                </a:solidFill>
                <a:latin typeface="Arial"/>
                <a:ea typeface="Arial"/>
                <a:cs typeface="Arial"/>
                <a:sym typeface="Arial"/>
              </a:defRPr>
            </a:lvl1pPr>
            <a:lvl2pPr indent="-228600" lvl="1" marL="914400" marR="0" rtl="0" algn="l">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rgbClr val="888888"/>
              </a:buClr>
              <a:buSzPts val="1400"/>
              <a:buFont typeface="Arial"/>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spcBef>
                <a:spcPts val="160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spcBef>
                <a:spcPts val="160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spcBef>
                <a:spcPts val="1600"/>
              </a:spcBef>
              <a:spcAft>
                <a:spcPts val="160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55" name="Google Shape;55;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sz="1300">
                <a:solidFill>
                  <a:schemeClr val="accent6"/>
                </a:solidFill>
              </a:defRPr>
            </a:lvl1pPr>
            <a:lvl2pPr lvl="1">
              <a:buNone/>
              <a:defRPr sz="1300">
                <a:solidFill>
                  <a:schemeClr val="accent6"/>
                </a:solidFill>
              </a:defRPr>
            </a:lvl2pPr>
            <a:lvl3pPr lvl="2">
              <a:buNone/>
              <a:defRPr sz="1300">
                <a:solidFill>
                  <a:schemeClr val="accent6"/>
                </a:solidFill>
              </a:defRPr>
            </a:lvl3pPr>
            <a:lvl4pPr lvl="3">
              <a:buNone/>
              <a:defRPr sz="1300">
                <a:solidFill>
                  <a:schemeClr val="accent6"/>
                </a:solidFill>
              </a:defRPr>
            </a:lvl4pPr>
            <a:lvl5pPr lvl="4">
              <a:buNone/>
              <a:defRPr sz="1300">
                <a:solidFill>
                  <a:schemeClr val="accent6"/>
                </a:solidFill>
              </a:defRPr>
            </a:lvl5pPr>
            <a:lvl6pPr lvl="5">
              <a:buNone/>
              <a:defRPr sz="1300">
                <a:solidFill>
                  <a:schemeClr val="accent6"/>
                </a:solidFill>
              </a:defRPr>
            </a:lvl6pPr>
            <a:lvl7pPr lvl="6">
              <a:buNone/>
              <a:defRPr sz="1300">
                <a:solidFill>
                  <a:schemeClr val="accent6"/>
                </a:solidFill>
              </a:defRPr>
            </a:lvl7pPr>
            <a:lvl8pPr lvl="7">
              <a:buNone/>
              <a:defRPr sz="1300">
                <a:solidFill>
                  <a:schemeClr val="accent6"/>
                </a:solidFill>
              </a:defRPr>
            </a:lvl8pPr>
            <a:lvl9pPr lvl="8">
              <a:buNone/>
              <a:defRPr sz="1300">
                <a:solidFill>
                  <a:schemeClr val="accent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28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8" name="Google Shape;58;p1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59" name="Google Shape;59;p14"/>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spTree>
      <p:nvGrpSpPr>
        <p:cNvPr id="60" name="Shape 60"/>
        <p:cNvGrpSpPr/>
        <p:nvPr/>
      </p:nvGrpSpPr>
      <p:grpSpPr>
        <a:xfrm>
          <a:off x="0" y="0"/>
          <a:ext cx="0" cy="0"/>
          <a:chOff x="0" y="0"/>
          <a:chExt cx="0" cy="0"/>
        </a:xfrm>
      </p:grpSpPr>
      <p:sp>
        <p:nvSpPr>
          <p:cNvPr id="61" name="Google Shape;61;p15"/>
          <p:cNvSpPr txBox="1"/>
          <p:nvPr>
            <p:ph idx="12" type="sldNum"/>
          </p:nvPr>
        </p:nvSpPr>
        <p:spPr>
          <a:xfrm>
            <a:off x="4330700" y="4953477"/>
            <a:ext cx="482700" cy="189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800">
                <a:solidFill>
                  <a:srgbClr val="9194AD"/>
                </a:solidFill>
                <a:latin typeface="Arial"/>
                <a:ea typeface="Arial"/>
                <a:cs typeface="Arial"/>
                <a:sym typeface="Arial"/>
              </a:defRPr>
            </a:lvl1pPr>
            <a:lvl2pPr indent="0" lvl="1" marL="0" marR="0" rtl="0" algn="ctr">
              <a:spcBef>
                <a:spcPts val="0"/>
              </a:spcBef>
              <a:spcAft>
                <a:spcPts val="0"/>
              </a:spcAft>
              <a:buNone/>
              <a:defRPr sz="800">
                <a:solidFill>
                  <a:srgbClr val="9194AD"/>
                </a:solidFill>
                <a:latin typeface="Arial"/>
                <a:ea typeface="Arial"/>
                <a:cs typeface="Arial"/>
                <a:sym typeface="Arial"/>
              </a:defRPr>
            </a:lvl2pPr>
            <a:lvl3pPr indent="0" lvl="2" marL="0" marR="0" rtl="0" algn="ctr">
              <a:spcBef>
                <a:spcPts val="0"/>
              </a:spcBef>
              <a:spcAft>
                <a:spcPts val="0"/>
              </a:spcAft>
              <a:buNone/>
              <a:defRPr sz="800">
                <a:solidFill>
                  <a:srgbClr val="9194AD"/>
                </a:solidFill>
                <a:latin typeface="Arial"/>
                <a:ea typeface="Arial"/>
                <a:cs typeface="Arial"/>
                <a:sym typeface="Arial"/>
              </a:defRPr>
            </a:lvl3pPr>
            <a:lvl4pPr indent="0" lvl="3" marL="0" marR="0" rtl="0" algn="ctr">
              <a:spcBef>
                <a:spcPts val="0"/>
              </a:spcBef>
              <a:spcAft>
                <a:spcPts val="0"/>
              </a:spcAft>
              <a:buNone/>
              <a:defRPr sz="800">
                <a:solidFill>
                  <a:srgbClr val="9194AD"/>
                </a:solidFill>
                <a:latin typeface="Arial"/>
                <a:ea typeface="Arial"/>
                <a:cs typeface="Arial"/>
                <a:sym typeface="Arial"/>
              </a:defRPr>
            </a:lvl4pPr>
            <a:lvl5pPr indent="0" lvl="4" marL="0" marR="0" rtl="0" algn="ctr">
              <a:spcBef>
                <a:spcPts val="0"/>
              </a:spcBef>
              <a:spcAft>
                <a:spcPts val="0"/>
              </a:spcAft>
              <a:buNone/>
              <a:defRPr sz="800">
                <a:solidFill>
                  <a:srgbClr val="9194AD"/>
                </a:solidFill>
                <a:latin typeface="Arial"/>
                <a:ea typeface="Arial"/>
                <a:cs typeface="Arial"/>
                <a:sym typeface="Arial"/>
              </a:defRPr>
            </a:lvl5pPr>
            <a:lvl6pPr indent="0" lvl="5" marL="0" marR="0" rtl="0" algn="ctr">
              <a:spcBef>
                <a:spcPts val="0"/>
              </a:spcBef>
              <a:spcAft>
                <a:spcPts val="0"/>
              </a:spcAft>
              <a:buNone/>
              <a:defRPr sz="800">
                <a:solidFill>
                  <a:srgbClr val="9194AD"/>
                </a:solidFill>
                <a:latin typeface="Arial"/>
                <a:ea typeface="Arial"/>
                <a:cs typeface="Arial"/>
                <a:sym typeface="Arial"/>
              </a:defRPr>
            </a:lvl6pPr>
            <a:lvl7pPr indent="0" lvl="6" marL="0" marR="0" rtl="0" algn="ctr">
              <a:spcBef>
                <a:spcPts val="0"/>
              </a:spcBef>
              <a:spcAft>
                <a:spcPts val="0"/>
              </a:spcAft>
              <a:buNone/>
              <a:defRPr sz="800">
                <a:solidFill>
                  <a:srgbClr val="9194AD"/>
                </a:solidFill>
                <a:latin typeface="Arial"/>
                <a:ea typeface="Arial"/>
                <a:cs typeface="Arial"/>
                <a:sym typeface="Arial"/>
              </a:defRPr>
            </a:lvl7pPr>
            <a:lvl8pPr indent="0" lvl="7" marL="0" marR="0" rtl="0" algn="ctr">
              <a:spcBef>
                <a:spcPts val="0"/>
              </a:spcBef>
              <a:spcAft>
                <a:spcPts val="0"/>
              </a:spcAft>
              <a:buNone/>
              <a:defRPr sz="800">
                <a:solidFill>
                  <a:srgbClr val="9194AD"/>
                </a:solidFill>
                <a:latin typeface="Arial"/>
                <a:ea typeface="Arial"/>
                <a:cs typeface="Arial"/>
                <a:sym typeface="Arial"/>
              </a:defRPr>
            </a:lvl8pPr>
            <a:lvl9pPr indent="0" lvl="8" marL="0" marR="0" rtl="0" algn="ctr">
              <a:spcBef>
                <a:spcPts val="0"/>
              </a:spcBef>
              <a:spcAft>
                <a:spcPts val="0"/>
              </a:spcAft>
              <a:buNone/>
              <a:defRPr sz="800">
                <a:solidFill>
                  <a:srgbClr val="9194A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2" name="Google Shape;62;p15"/>
          <p:cNvSpPr txBox="1"/>
          <p:nvPr>
            <p:ph idx="11" type="ftr"/>
          </p:nvPr>
        </p:nvSpPr>
        <p:spPr>
          <a:xfrm>
            <a:off x="0" y="4953477"/>
            <a:ext cx="4330800" cy="200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accent6"/>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 name="Google Shape;63;p15"/>
          <p:cNvSpPr txBox="1"/>
          <p:nvPr>
            <p:ph idx="10" type="dt"/>
          </p:nvPr>
        </p:nvSpPr>
        <p:spPr>
          <a:xfrm>
            <a:off x="7010400" y="4953477"/>
            <a:ext cx="2133600" cy="189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rgbClr val="9194AD"/>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64" name="Shape 64"/>
        <p:cNvGrpSpPr/>
        <p:nvPr/>
      </p:nvGrpSpPr>
      <p:grpSpPr>
        <a:xfrm>
          <a:off x="0" y="0"/>
          <a:ext cx="0" cy="0"/>
          <a:chOff x="0" y="0"/>
          <a:chExt cx="0" cy="0"/>
        </a:xfrm>
      </p:grpSpPr>
      <p:sp>
        <p:nvSpPr>
          <p:cNvPr id="65" name="Google Shape;65;p16"/>
          <p:cNvSpPr txBox="1"/>
          <p:nvPr>
            <p:ph type="title"/>
          </p:nvPr>
        </p:nvSpPr>
        <p:spPr>
          <a:xfrm>
            <a:off x="533400" y="285750"/>
            <a:ext cx="8077200" cy="742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66" name="Google Shape;66;p16"/>
          <p:cNvSpPr txBox="1"/>
          <p:nvPr>
            <p:ph idx="1" type="body"/>
          </p:nvPr>
        </p:nvSpPr>
        <p:spPr>
          <a:xfrm>
            <a:off x="685800" y="1314450"/>
            <a:ext cx="3810000" cy="36576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7" name="Google Shape;67;p16"/>
          <p:cNvSpPr txBox="1"/>
          <p:nvPr>
            <p:ph idx="2" type="body"/>
          </p:nvPr>
        </p:nvSpPr>
        <p:spPr>
          <a:xfrm>
            <a:off x="4648200" y="1314450"/>
            <a:ext cx="3810000" cy="36576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8" name="Google Shape;68;p16"/>
          <p:cNvSpPr txBox="1"/>
          <p:nvPr>
            <p:ph idx="10" type="dt"/>
          </p:nvPr>
        </p:nvSpPr>
        <p:spPr>
          <a:xfrm>
            <a:off x="7010400" y="4953477"/>
            <a:ext cx="2133600" cy="189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6"/>
          <p:cNvSpPr txBox="1"/>
          <p:nvPr>
            <p:ph idx="11" type="ftr"/>
          </p:nvPr>
        </p:nvSpPr>
        <p:spPr>
          <a:xfrm>
            <a:off x="0" y="4953477"/>
            <a:ext cx="4330800" cy="200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Google Shape;70;p16"/>
          <p:cNvSpPr txBox="1"/>
          <p:nvPr>
            <p:ph idx="12" type="sldNum"/>
          </p:nvPr>
        </p:nvSpPr>
        <p:spPr>
          <a:xfrm>
            <a:off x="4330700" y="4953477"/>
            <a:ext cx="482700" cy="189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1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2800"/>
              <a:buNone/>
              <a:defRPr b="1" i="0" sz="20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73" name="Google Shape;73;p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 name="Google Shape;74;p17"/>
          <p:cNvSpPr txBox="1"/>
          <p:nvPr>
            <p:ph idx="2" type="body"/>
          </p:nvPr>
        </p:nvSpPr>
        <p:spPr>
          <a:xfrm>
            <a:off x="457201"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60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60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600"/>
              </a:spcBef>
              <a:spcAft>
                <a:spcPts val="1600"/>
              </a:spcAft>
              <a:buClr>
                <a:schemeClr val="dk1"/>
              </a:buClr>
              <a:buSzPts val="1400"/>
              <a:buFont typeface="Arial"/>
              <a:buNone/>
              <a:defRPr b="0" i="0" sz="900" u="none" cap="none" strike="noStrike">
                <a:solidFill>
                  <a:schemeClr val="dk1"/>
                </a:solidFill>
                <a:latin typeface="Arial"/>
                <a:ea typeface="Arial"/>
                <a:cs typeface="Arial"/>
                <a:sym typeface="Arial"/>
              </a:defRPr>
            </a:lvl9pPr>
          </a:lstStyle>
          <a:p/>
        </p:txBody>
      </p:sp>
      <p:sp>
        <p:nvSpPr>
          <p:cNvPr id="75" name="Google Shape;75;p17"/>
          <p:cNvSpPr txBox="1"/>
          <p:nvPr>
            <p:ph idx="11" type="ftr"/>
          </p:nvPr>
        </p:nvSpPr>
        <p:spPr>
          <a:xfrm>
            <a:off x="0" y="4953477"/>
            <a:ext cx="4330800" cy="200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7"/>
          <p:cNvSpPr txBox="1"/>
          <p:nvPr>
            <p:ph idx="12" type="sldNum"/>
          </p:nvPr>
        </p:nvSpPr>
        <p:spPr>
          <a:xfrm>
            <a:off x="4330700" y="4953477"/>
            <a:ext cx="482700" cy="189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77" name="Google Shape;77;p17"/>
          <p:cNvSpPr txBox="1"/>
          <p:nvPr>
            <p:ph idx="10" type="dt"/>
          </p:nvPr>
        </p:nvSpPr>
        <p:spPr>
          <a:xfrm>
            <a:off x="7010400" y="4953477"/>
            <a:ext cx="2133600" cy="189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78" name="Shape 78"/>
        <p:cNvGrpSpPr/>
        <p:nvPr/>
      </p:nvGrpSpPr>
      <p:grpSpPr>
        <a:xfrm>
          <a:off x="0" y="0"/>
          <a:ext cx="0" cy="0"/>
          <a:chOff x="0" y="0"/>
          <a:chExt cx="0" cy="0"/>
        </a:xfrm>
      </p:grpSpPr>
      <p:sp>
        <p:nvSpPr>
          <p:cNvPr id="79" name="Google Shape;79;p18"/>
          <p:cNvSpPr txBox="1"/>
          <p:nvPr>
            <p:ph type="title"/>
          </p:nvPr>
        </p:nvSpPr>
        <p:spPr>
          <a:xfrm>
            <a:off x="457200" y="205978"/>
            <a:ext cx="8229600" cy="85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80" name="Google Shape;80;p18"/>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18"/>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0" type="dt"/>
          </p:nvPr>
        </p:nvSpPr>
        <p:spPr>
          <a:xfrm>
            <a:off x="457647" y="4683901"/>
            <a:ext cx="2133000" cy="357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8"/>
          <p:cNvSpPr txBox="1"/>
          <p:nvPr>
            <p:ph idx="11" type="ftr"/>
          </p:nvPr>
        </p:nvSpPr>
        <p:spPr>
          <a:xfrm>
            <a:off x="2771552" y="4683901"/>
            <a:ext cx="3672300" cy="357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p18"/>
          <p:cNvSpPr txBox="1"/>
          <p:nvPr>
            <p:ph idx="12" type="sldNum"/>
          </p:nvPr>
        </p:nvSpPr>
        <p:spPr>
          <a:xfrm>
            <a:off x="6553275" y="4683901"/>
            <a:ext cx="2133000" cy="357600"/>
          </a:xfrm>
          <a:prstGeom prst="rect">
            <a:avLst/>
          </a:prstGeom>
          <a:noFill/>
          <a:ln>
            <a:noFill/>
          </a:ln>
        </p:spPr>
        <p:txBody>
          <a:bodyPr anchorCtr="0" anchor="ctr" bIns="42450" lIns="84900" spcFirstLastPara="1" rIns="84900" wrap="square" tIns="4245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5" name="Shape 85"/>
        <p:cNvGrpSpPr/>
        <p:nvPr/>
      </p:nvGrpSpPr>
      <p:grpSpPr>
        <a:xfrm>
          <a:off x="0" y="0"/>
          <a:ext cx="0" cy="0"/>
          <a:chOff x="0" y="0"/>
          <a:chExt cx="0" cy="0"/>
        </a:xfrm>
      </p:grpSpPr>
      <p:sp>
        <p:nvSpPr>
          <p:cNvPr id="86" name="Google Shape;86;p19"/>
          <p:cNvSpPr txBox="1"/>
          <p:nvPr>
            <p:ph type="title"/>
          </p:nvPr>
        </p:nvSpPr>
        <p:spPr>
          <a:xfrm>
            <a:off x="457200" y="205978"/>
            <a:ext cx="8229600" cy="85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87" name="Google Shape;87;p19"/>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19"/>
          <p:cNvSpPr txBox="1"/>
          <p:nvPr>
            <p:ph idx="2" type="body"/>
          </p:nvPr>
        </p:nvSpPr>
        <p:spPr>
          <a:xfrm>
            <a:off x="4648200" y="1200150"/>
            <a:ext cx="4038600" cy="1639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Google Shape;89;p19"/>
          <p:cNvSpPr txBox="1"/>
          <p:nvPr>
            <p:ph idx="3" type="body"/>
          </p:nvPr>
        </p:nvSpPr>
        <p:spPr>
          <a:xfrm>
            <a:off x="4648200" y="2953941"/>
            <a:ext cx="4038600" cy="16407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0" name="Google Shape;90;p19"/>
          <p:cNvSpPr txBox="1"/>
          <p:nvPr>
            <p:ph idx="10" type="dt"/>
          </p:nvPr>
        </p:nvSpPr>
        <p:spPr>
          <a:xfrm>
            <a:off x="457647" y="4683901"/>
            <a:ext cx="2133000" cy="357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9"/>
          <p:cNvSpPr txBox="1"/>
          <p:nvPr>
            <p:ph idx="11" type="ftr"/>
          </p:nvPr>
        </p:nvSpPr>
        <p:spPr>
          <a:xfrm>
            <a:off x="2771552" y="4683901"/>
            <a:ext cx="3672300" cy="357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p19"/>
          <p:cNvSpPr txBox="1"/>
          <p:nvPr>
            <p:ph idx="12" type="sldNum"/>
          </p:nvPr>
        </p:nvSpPr>
        <p:spPr>
          <a:xfrm>
            <a:off x="6553275" y="4683901"/>
            <a:ext cx="2133000" cy="357600"/>
          </a:xfrm>
          <a:prstGeom prst="rect">
            <a:avLst/>
          </a:prstGeom>
          <a:noFill/>
          <a:ln>
            <a:noFill/>
          </a:ln>
        </p:spPr>
        <p:txBody>
          <a:bodyPr anchorCtr="0" anchor="ctr" bIns="42450" lIns="84900" spcFirstLastPara="1" rIns="84900" wrap="square" tIns="4245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3" name="Shape 93"/>
        <p:cNvGrpSpPr/>
        <p:nvPr/>
      </p:nvGrpSpPr>
      <p:grpSpPr>
        <a:xfrm>
          <a:off x="0" y="0"/>
          <a:ext cx="0" cy="0"/>
          <a:chOff x="0" y="0"/>
          <a:chExt cx="0" cy="0"/>
        </a:xfrm>
      </p:grpSpPr>
      <p:sp>
        <p:nvSpPr>
          <p:cNvPr id="94" name="Google Shape;94;p20"/>
          <p:cNvSpPr txBox="1"/>
          <p:nvPr>
            <p:ph type="title"/>
          </p:nvPr>
        </p:nvSpPr>
        <p:spPr>
          <a:xfrm>
            <a:off x="457200" y="205978"/>
            <a:ext cx="8229600" cy="85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95" name="Google Shape;95;p2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 name="Google Shape;96;p20"/>
          <p:cNvSpPr txBox="1"/>
          <p:nvPr>
            <p:ph idx="2" type="body"/>
          </p:nvPr>
        </p:nvSpPr>
        <p:spPr>
          <a:xfrm>
            <a:off x="4648200" y="1200150"/>
            <a:ext cx="4038600" cy="1639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20"/>
          <p:cNvSpPr txBox="1"/>
          <p:nvPr>
            <p:ph idx="3" type="body"/>
          </p:nvPr>
        </p:nvSpPr>
        <p:spPr>
          <a:xfrm>
            <a:off x="4648200" y="2953941"/>
            <a:ext cx="4038600" cy="16407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8" name="Google Shape;98;p20"/>
          <p:cNvSpPr txBox="1"/>
          <p:nvPr>
            <p:ph idx="10" type="dt"/>
          </p:nvPr>
        </p:nvSpPr>
        <p:spPr>
          <a:xfrm>
            <a:off x="457647" y="4683901"/>
            <a:ext cx="2133000" cy="357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 name="Google Shape;99;p20"/>
          <p:cNvSpPr txBox="1"/>
          <p:nvPr>
            <p:ph idx="11" type="ftr"/>
          </p:nvPr>
        </p:nvSpPr>
        <p:spPr>
          <a:xfrm>
            <a:off x="2771552" y="4683901"/>
            <a:ext cx="3672300" cy="357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 name="Google Shape;100;p20"/>
          <p:cNvSpPr txBox="1"/>
          <p:nvPr>
            <p:ph idx="12" type="sldNum"/>
          </p:nvPr>
        </p:nvSpPr>
        <p:spPr>
          <a:xfrm>
            <a:off x="6553275" y="4683901"/>
            <a:ext cx="2133000" cy="357600"/>
          </a:xfrm>
          <a:prstGeom prst="rect">
            <a:avLst/>
          </a:prstGeom>
          <a:noFill/>
          <a:ln>
            <a:noFill/>
          </a:ln>
        </p:spPr>
        <p:txBody>
          <a:bodyPr anchorCtr="0" anchor="ctr" bIns="42450" lIns="84900" spcFirstLastPara="1" rIns="84900" wrap="square" tIns="4245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21"/>
          <p:cNvSpPr txBox="1"/>
          <p:nvPr>
            <p:ph type="title"/>
          </p:nvPr>
        </p:nvSpPr>
        <p:spPr>
          <a:xfrm>
            <a:off x="457200" y="205740"/>
            <a:ext cx="8229600" cy="60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103" name="Google Shape;103;p21"/>
          <p:cNvSpPr txBox="1"/>
          <p:nvPr>
            <p:ph idx="1" type="body"/>
          </p:nvPr>
        </p:nvSpPr>
        <p:spPr>
          <a:xfrm>
            <a:off x="457200" y="952501"/>
            <a:ext cx="4038600" cy="36420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4" name="Google Shape;104;p21"/>
          <p:cNvSpPr txBox="1"/>
          <p:nvPr>
            <p:ph idx="2" type="body"/>
          </p:nvPr>
        </p:nvSpPr>
        <p:spPr>
          <a:xfrm>
            <a:off x="4648200" y="952501"/>
            <a:ext cx="4038600" cy="36420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5" name="Google Shape;105;p21"/>
          <p:cNvSpPr txBox="1"/>
          <p:nvPr>
            <p:ph idx="11" type="ftr"/>
          </p:nvPr>
        </p:nvSpPr>
        <p:spPr>
          <a:xfrm>
            <a:off x="0" y="4953477"/>
            <a:ext cx="4330800" cy="200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6" name="Google Shape;106;p21"/>
          <p:cNvSpPr txBox="1"/>
          <p:nvPr>
            <p:ph idx="12" type="sldNum"/>
          </p:nvPr>
        </p:nvSpPr>
        <p:spPr>
          <a:xfrm>
            <a:off x="4330700" y="4953477"/>
            <a:ext cx="482700" cy="189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07" name="Google Shape;107;p21"/>
          <p:cNvSpPr txBox="1"/>
          <p:nvPr>
            <p:ph idx="10" type="dt"/>
          </p:nvPr>
        </p:nvSpPr>
        <p:spPr>
          <a:xfrm>
            <a:off x="7010400" y="4953477"/>
            <a:ext cx="2133600" cy="189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112" name="Shape 112"/>
        <p:cNvGrpSpPr/>
        <p:nvPr/>
      </p:nvGrpSpPr>
      <p:grpSpPr>
        <a:xfrm>
          <a:off x="0" y="0"/>
          <a:ext cx="0" cy="0"/>
          <a:chOff x="0" y="0"/>
          <a:chExt cx="0" cy="0"/>
        </a:xfrm>
      </p:grpSpPr>
      <p:cxnSp>
        <p:nvCxnSpPr>
          <p:cNvPr id="113" name="Google Shape;113;p23"/>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4" name="Google Shape;114;p23"/>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15" name="Google Shape;115;p23"/>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16" name="Google Shape;116;p2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17" name="Google Shape;117;p2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18" name="Google Shape;118;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119" name="Shape 119"/>
        <p:cNvGrpSpPr/>
        <p:nvPr/>
      </p:nvGrpSpPr>
      <p:grpSpPr>
        <a:xfrm>
          <a:off x="0" y="0"/>
          <a:ext cx="0" cy="0"/>
          <a:chOff x="0" y="0"/>
          <a:chExt cx="0" cy="0"/>
        </a:xfrm>
      </p:grpSpPr>
      <p:cxnSp>
        <p:nvCxnSpPr>
          <p:cNvPr id="120" name="Google Shape;120;p24"/>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21" name="Google Shape;121;p24"/>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22" name="Google Shape;122;p2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3" name="Google Shape;123;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cxnSp>
        <p:nvCxnSpPr>
          <p:cNvPr id="125" name="Google Shape;125;p2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26" name="Google Shape;126;p2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27" name="Google Shape;127;p2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28" name="Google Shape;128;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2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sz="2400"/>
            </a:lvl1pPr>
            <a:lvl2pPr indent="-342900" lvl="1" marL="914400" rtl="0">
              <a:spcBef>
                <a:spcPts val="1600"/>
              </a:spcBef>
              <a:spcAft>
                <a:spcPts val="0"/>
              </a:spcAft>
              <a:buSzPts val="1800"/>
              <a:buChar char="○"/>
              <a:defRPr sz="18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cxnSp>
        <p:nvCxnSpPr>
          <p:cNvPr id="132" name="Google Shape;132;p2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33" name="Google Shape;133;p2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34" name="Google Shape;134;p2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35" name="Google Shape;135;p2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26"/>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7" name="Google Shape;137;p26"/>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8" name="Google Shape;138;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2" name="Shape 142"/>
        <p:cNvGrpSpPr/>
        <p:nvPr/>
      </p:nvGrpSpPr>
      <p:grpSpPr>
        <a:xfrm>
          <a:off x="0" y="0"/>
          <a:ext cx="0" cy="0"/>
          <a:chOff x="0" y="0"/>
          <a:chExt cx="0" cy="0"/>
        </a:xfrm>
      </p:grpSpPr>
      <p:cxnSp>
        <p:nvCxnSpPr>
          <p:cNvPr id="143" name="Google Shape;143;p28"/>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44" name="Google Shape;144;p28"/>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28"/>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6" name="Google Shape;146;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47" name="Shape 147"/>
        <p:cNvGrpSpPr/>
        <p:nvPr/>
      </p:nvGrpSpPr>
      <p:grpSpPr>
        <a:xfrm>
          <a:off x="0" y="0"/>
          <a:ext cx="0" cy="0"/>
          <a:chOff x="0" y="0"/>
          <a:chExt cx="0" cy="0"/>
        </a:xfrm>
      </p:grpSpPr>
      <p:cxnSp>
        <p:nvCxnSpPr>
          <p:cNvPr id="148" name="Google Shape;148;p29"/>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49" name="Google Shape;149;p29"/>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50" name="Google Shape;150;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1" name="Shape 151"/>
        <p:cNvGrpSpPr/>
        <p:nvPr/>
      </p:nvGrpSpPr>
      <p:grpSpPr>
        <a:xfrm>
          <a:off x="0" y="0"/>
          <a:ext cx="0" cy="0"/>
          <a:chOff x="0" y="0"/>
          <a:chExt cx="0" cy="0"/>
        </a:xfrm>
      </p:grpSpPr>
      <p:sp>
        <p:nvSpPr>
          <p:cNvPr id="152" name="Google Shape;152;p30"/>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3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54" name="Google Shape;154;p3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4125"/>
              </a:buClr>
              <a:buSzPts val="3600"/>
              <a:buNone/>
              <a:defRPr sz="3600">
                <a:solidFill>
                  <a:srgbClr val="CC4125"/>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55" name="Google Shape;155;p3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 name="Google Shape;156;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57" name="Google Shape;157;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8" name="Shape 158"/>
        <p:cNvGrpSpPr/>
        <p:nvPr/>
      </p:nvGrpSpPr>
      <p:grpSpPr>
        <a:xfrm>
          <a:off x="0" y="0"/>
          <a:ext cx="0" cy="0"/>
          <a:chOff x="0" y="0"/>
          <a:chExt cx="0" cy="0"/>
        </a:xfrm>
      </p:grpSpPr>
      <p:cxnSp>
        <p:nvCxnSpPr>
          <p:cNvPr id="159" name="Google Shape;159;p3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60" name="Google Shape;160;p3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61" name="Google Shape;161;p31"/>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62" name="Google Shape;162;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3" name="Shape 163"/>
        <p:cNvGrpSpPr/>
        <p:nvPr/>
      </p:nvGrpSpPr>
      <p:grpSpPr>
        <a:xfrm>
          <a:off x="0" y="0"/>
          <a:ext cx="0" cy="0"/>
          <a:chOff x="0" y="0"/>
          <a:chExt cx="0" cy="0"/>
        </a:xfrm>
      </p:grpSpPr>
      <p:cxnSp>
        <p:nvCxnSpPr>
          <p:cNvPr id="164" name="Google Shape;164;p3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65" name="Google Shape;165;p32"/>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66" name="Google Shape;166;p32"/>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67" name="Google Shape;167;p32"/>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68" name="Google Shape;168;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
        <p:nvSpPr>
          <p:cNvPr id="170" name="Google Shape;170;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1" name="Shape 171"/>
        <p:cNvGrpSpPr/>
        <p:nvPr/>
      </p:nvGrpSpPr>
      <p:grpSpPr>
        <a:xfrm>
          <a:off x="0" y="0"/>
          <a:ext cx="0" cy="0"/>
          <a:chOff x="0" y="0"/>
          <a:chExt cx="0" cy="0"/>
        </a:xfrm>
      </p:grpSpPr>
      <p:sp>
        <p:nvSpPr>
          <p:cNvPr id="172" name="Google Shape;172;p3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73" name="Google Shape;173;p3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174" name="Google Shape;174;p34"/>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75" name="Shape 175"/>
        <p:cNvGrpSpPr/>
        <p:nvPr/>
      </p:nvGrpSpPr>
      <p:grpSpPr>
        <a:xfrm>
          <a:off x="0" y="0"/>
          <a:ext cx="0" cy="0"/>
          <a:chOff x="0" y="0"/>
          <a:chExt cx="0" cy="0"/>
        </a:xfrm>
      </p:grpSpPr>
      <p:sp>
        <p:nvSpPr>
          <p:cNvPr id="176" name="Google Shape;176;p35"/>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77" name="Google Shape;177;p3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78" name="Shape 178"/>
        <p:cNvGrpSpPr/>
        <p:nvPr/>
      </p:nvGrpSpPr>
      <p:grpSpPr>
        <a:xfrm>
          <a:off x="0" y="0"/>
          <a:ext cx="0" cy="0"/>
          <a:chOff x="0" y="0"/>
          <a:chExt cx="0" cy="0"/>
        </a:xfrm>
      </p:grpSpPr>
      <p:sp>
        <p:nvSpPr>
          <p:cNvPr id="179" name="Google Shape;179;p36"/>
          <p:cNvSpPr txBox="1"/>
          <p:nvPr>
            <p:ph idx="1" type="body"/>
          </p:nvPr>
        </p:nvSpPr>
        <p:spPr>
          <a:xfrm>
            <a:off x="566738" y="171450"/>
            <a:ext cx="8001000" cy="43434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180" name="Google Shape;180;p36"/>
          <p:cNvSpPr txBox="1"/>
          <p:nvPr>
            <p:ph idx="10" type="dt"/>
          </p:nvPr>
        </p:nvSpPr>
        <p:spPr>
          <a:xfrm>
            <a:off x="609600" y="4683919"/>
            <a:ext cx="1981200" cy="3573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1" name="Google Shape;181;p36"/>
          <p:cNvSpPr txBox="1"/>
          <p:nvPr>
            <p:ph idx="11" type="ftr"/>
          </p:nvPr>
        </p:nvSpPr>
        <p:spPr>
          <a:xfrm>
            <a:off x="2895600" y="4686300"/>
            <a:ext cx="3200400" cy="357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2" name="Google Shape;182;p3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sz="1300">
                <a:solidFill>
                  <a:schemeClr val="dk1"/>
                </a:solidFill>
                <a:latin typeface="Calibri"/>
                <a:ea typeface="Calibri"/>
                <a:cs typeface="Calibri"/>
                <a:sym typeface="Calibri"/>
              </a:defRPr>
            </a:lvl1pPr>
            <a:lvl2pPr lvl="1" rtl="0">
              <a:buNone/>
              <a:defRPr sz="1300">
                <a:solidFill>
                  <a:schemeClr val="dk1"/>
                </a:solidFill>
                <a:latin typeface="Calibri"/>
                <a:ea typeface="Calibri"/>
                <a:cs typeface="Calibri"/>
                <a:sym typeface="Calibri"/>
              </a:defRPr>
            </a:lvl2pPr>
            <a:lvl3pPr lvl="2" rtl="0">
              <a:buNone/>
              <a:defRPr sz="1300">
                <a:solidFill>
                  <a:schemeClr val="dk1"/>
                </a:solidFill>
                <a:latin typeface="Calibri"/>
                <a:ea typeface="Calibri"/>
                <a:cs typeface="Calibri"/>
                <a:sym typeface="Calibri"/>
              </a:defRPr>
            </a:lvl3pPr>
            <a:lvl4pPr lvl="3" rtl="0">
              <a:buNone/>
              <a:defRPr sz="1300">
                <a:solidFill>
                  <a:schemeClr val="dk1"/>
                </a:solidFill>
                <a:latin typeface="Calibri"/>
                <a:ea typeface="Calibri"/>
                <a:cs typeface="Calibri"/>
                <a:sym typeface="Calibri"/>
              </a:defRPr>
            </a:lvl4pPr>
            <a:lvl5pPr lvl="4" rtl="0">
              <a:buNone/>
              <a:defRPr sz="1300">
                <a:solidFill>
                  <a:schemeClr val="dk1"/>
                </a:solidFill>
                <a:latin typeface="Calibri"/>
                <a:ea typeface="Calibri"/>
                <a:cs typeface="Calibri"/>
                <a:sym typeface="Calibri"/>
              </a:defRPr>
            </a:lvl5pPr>
            <a:lvl6pPr lvl="5" rtl="0">
              <a:buNone/>
              <a:defRPr sz="1300">
                <a:solidFill>
                  <a:schemeClr val="dk1"/>
                </a:solidFill>
                <a:latin typeface="Calibri"/>
                <a:ea typeface="Calibri"/>
                <a:cs typeface="Calibri"/>
                <a:sym typeface="Calibri"/>
              </a:defRPr>
            </a:lvl6pPr>
            <a:lvl7pPr lvl="6" rtl="0">
              <a:buNone/>
              <a:defRPr sz="1300">
                <a:solidFill>
                  <a:schemeClr val="dk1"/>
                </a:solidFill>
                <a:latin typeface="Calibri"/>
                <a:ea typeface="Calibri"/>
                <a:cs typeface="Calibri"/>
                <a:sym typeface="Calibri"/>
              </a:defRPr>
            </a:lvl7pPr>
            <a:lvl8pPr lvl="7" rtl="0">
              <a:buNone/>
              <a:defRPr sz="1300">
                <a:solidFill>
                  <a:schemeClr val="dk1"/>
                </a:solidFill>
                <a:latin typeface="Calibri"/>
                <a:ea typeface="Calibri"/>
                <a:cs typeface="Calibri"/>
                <a:sym typeface="Calibri"/>
              </a:defRPr>
            </a:lvl8pPr>
            <a:lvl9pPr lvl="8" rtl="0">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83" name="Shape 183"/>
        <p:cNvGrpSpPr/>
        <p:nvPr/>
      </p:nvGrpSpPr>
      <p:grpSpPr>
        <a:xfrm>
          <a:off x="0" y="0"/>
          <a:ext cx="0" cy="0"/>
          <a:chOff x="0" y="0"/>
          <a:chExt cx="0" cy="0"/>
        </a:xfrm>
      </p:grpSpPr>
      <p:sp>
        <p:nvSpPr>
          <p:cNvPr id="184" name="Google Shape;184;p3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30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85" name="Google Shape;185;p37"/>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18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16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16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1600"/>
              </a:spcBef>
              <a:spcAft>
                <a:spcPts val="160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186" name="Google Shape;186;p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7" name="Google Shape;187;p3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8" name="Google Shape;188;p3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193" name="Shape 193"/>
        <p:cNvGrpSpPr/>
        <p:nvPr/>
      </p:nvGrpSpPr>
      <p:grpSpPr>
        <a:xfrm>
          <a:off x="0" y="0"/>
          <a:ext cx="0" cy="0"/>
          <a:chOff x="0" y="0"/>
          <a:chExt cx="0" cy="0"/>
        </a:xfrm>
      </p:grpSpPr>
      <p:cxnSp>
        <p:nvCxnSpPr>
          <p:cNvPr id="194" name="Google Shape;194;p39"/>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95" name="Google Shape;195;p39"/>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96" name="Google Shape;196;p39"/>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97" name="Google Shape;197;p39"/>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98" name="Google Shape;198;p39"/>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9" name="Google Shape;199;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200" name="Shape 200"/>
        <p:cNvGrpSpPr/>
        <p:nvPr/>
      </p:nvGrpSpPr>
      <p:grpSpPr>
        <a:xfrm>
          <a:off x="0" y="0"/>
          <a:ext cx="0" cy="0"/>
          <a:chOff x="0" y="0"/>
          <a:chExt cx="0" cy="0"/>
        </a:xfrm>
      </p:grpSpPr>
      <p:cxnSp>
        <p:nvCxnSpPr>
          <p:cNvPr id="201" name="Google Shape;201;p40"/>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02" name="Google Shape;202;p40"/>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03" name="Google Shape;203;p40"/>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4" name="Google Shape;204;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5" name="Shape 205"/>
        <p:cNvGrpSpPr/>
        <p:nvPr/>
      </p:nvGrpSpPr>
      <p:grpSpPr>
        <a:xfrm>
          <a:off x="0" y="0"/>
          <a:ext cx="0" cy="0"/>
          <a:chOff x="0" y="0"/>
          <a:chExt cx="0" cy="0"/>
        </a:xfrm>
      </p:grpSpPr>
      <p:sp>
        <p:nvSpPr>
          <p:cNvPr id="206" name="Google Shape;206;p41"/>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Helvetica Neue"/>
              <a:buNone/>
              <a:defRPr>
                <a:latin typeface="Helvetica Neue"/>
                <a:ea typeface="Helvetica Neue"/>
                <a:cs typeface="Helvetica Neue"/>
                <a:sym typeface="Helvetica Neue"/>
              </a:defRPr>
            </a:lvl1pPr>
            <a:lvl2pPr lvl="1" rtl="0">
              <a:spcBef>
                <a:spcPts val="0"/>
              </a:spcBef>
              <a:spcAft>
                <a:spcPts val="0"/>
              </a:spcAft>
              <a:buSzPts val="3000"/>
              <a:buFont typeface="Helvetica Neue"/>
              <a:buNone/>
              <a:defRPr>
                <a:latin typeface="Helvetica Neue"/>
                <a:ea typeface="Helvetica Neue"/>
                <a:cs typeface="Helvetica Neue"/>
                <a:sym typeface="Helvetica Neue"/>
              </a:defRPr>
            </a:lvl2pPr>
            <a:lvl3pPr lvl="2" rtl="0">
              <a:spcBef>
                <a:spcPts val="0"/>
              </a:spcBef>
              <a:spcAft>
                <a:spcPts val="0"/>
              </a:spcAft>
              <a:buSzPts val="3000"/>
              <a:buFont typeface="Helvetica Neue"/>
              <a:buNone/>
              <a:defRPr>
                <a:latin typeface="Helvetica Neue"/>
                <a:ea typeface="Helvetica Neue"/>
                <a:cs typeface="Helvetica Neue"/>
                <a:sym typeface="Helvetica Neue"/>
              </a:defRPr>
            </a:lvl3pPr>
            <a:lvl4pPr lvl="3" rtl="0">
              <a:spcBef>
                <a:spcPts val="0"/>
              </a:spcBef>
              <a:spcAft>
                <a:spcPts val="0"/>
              </a:spcAft>
              <a:buSzPts val="3000"/>
              <a:buFont typeface="Helvetica Neue"/>
              <a:buNone/>
              <a:defRPr>
                <a:latin typeface="Helvetica Neue"/>
                <a:ea typeface="Helvetica Neue"/>
                <a:cs typeface="Helvetica Neue"/>
                <a:sym typeface="Helvetica Neue"/>
              </a:defRPr>
            </a:lvl4pPr>
            <a:lvl5pPr lvl="4" rtl="0">
              <a:spcBef>
                <a:spcPts val="0"/>
              </a:spcBef>
              <a:spcAft>
                <a:spcPts val="0"/>
              </a:spcAft>
              <a:buSzPts val="3000"/>
              <a:buFont typeface="Helvetica Neue"/>
              <a:buNone/>
              <a:defRPr>
                <a:latin typeface="Helvetica Neue"/>
                <a:ea typeface="Helvetica Neue"/>
                <a:cs typeface="Helvetica Neue"/>
                <a:sym typeface="Helvetica Neue"/>
              </a:defRPr>
            </a:lvl5pPr>
            <a:lvl6pPr lvl="5" rtl="0">
              <a:spcBef>
                <a:spcPts val="0"/>
              </a:spcBef>
              <a:spcAft>
                <a:spcPts val="0"/>
              </a:spcAft>
              <a:buSzPts val="3000"/>
              <a:buFont typeface="Helvetica Neue"/>
              <a:buNone/>
              <a:defRPr>
                <a:latin typeface="Helvetica Neue"/>
                <a:ea typeface="Helvetica Neue"/>
                <a:cs typeface="Helvetica Neue"/>
                <a:sym typeface="Helvetica Neue"/>
              </a:defRPr>
            </a:lvl6pPr>
            <a:lvl7pPr lvl="6" rtl="0">
              <a:spcBef>
                <a:spcPts val="0"/>
              </a:spcBef>
              <a:spcAft>
                <a:spcPts val="0"/>
              </a:spcAft>
              <a:buSzPts val="3000"/>
              <a:buFont typeface="Helvetica Neue"/>
              <a:buNone/>
              <a:defRPr>
                <a:latin typeface="Helvetica Neue"/>
                <a:ea typeface="Helvetica Neue"/>
                <a:cs typeface="Helvetica Neue"/>
                <a:sym typeface="Helvetica Neue"/>
              </a:defRPr>
            </a:lvl7pPr>
            <a:lvl8pPr lvl="7" rtl="0">
              <a:spcBef>
                <a:spcPts val="0"/>
              </a:spcBef>
              <a:spcAft>
                <a:spcPts val="0"/>
              </a:spcAft>
              <a:buSzPts val="3000"/>
              <a:buFont typeface="Helvetica Neue"/>
              <a:buNone/>
              <a:defRPr>
                <a:latin typeface="Helvetica Neue"/>
                <a:ea typeface="Helvetica Neue"/>
                <a:cs typeface="Helvetica Neue"/>
                <a:sym typeface="Helvetica Neue"/>
              </a:defRPr>
            </a:lvl8pPr>
            <a:lvl9pPr lvl="8" rtl="0">
              <a:spcBef>
                <a:spcPts val="0"/>
              </a:spcBef>
              <a:spcAft>
                <a:spcPts val="0"/>
              </a:spcAft>
              <a:buSzPts val="3000"/>
              <a:buFont typeface="Helvetica Neue"/>
              <a:buNone/>
              <a:defRPr>
                <a:latin typeface="Helvetica Neue"/>
                <a:ea typeface="Helvetica Neue"/>
                <a:cs typeface="Helvetica Neue"/>
                <a:sym typeface="Helvetica Neue"/>
              </a:defRPr>
            </a:lvl9pPr>
          </a:lstStyle>
          <a:p/>
        </p:txBody>
      </p:sp>
      <p:sp>
        <p:nvSpPr>
          <p:cNvPr id="207" name="Google Shape;207;p41"/>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Font typeface="Helvetica Neue"/>
              <a:buChar char="●"/>
              <a:defRPr sz="2400">
                <a:latin typeface="Helvetica Neue"/>
                <a:ea typeface="Helvetica Neue"/>
                <a:cs typeface="Helvetica Neue"/>
                <a:sym typeface="Helvetica Neue"/>
              </a:defRPr>
            </a:lvl1pPr>
            <a:lvl2pPr indent="-381000" lvl="1" marL="914400" rtl="0">
              <a:spcBef>
                <a:spcPts val="1600"/>
              </a:spcBef>
              <a:spcAft>
                <a:spcPts val="0"/>
              </a:spcAft>
              <a:buSzPts val="2400"/>
              <a:buFont typeface="Helvetica Neue"/>
              <a:buChar char="○"/>
              <a:defRPr sz="2400">
                <a:latin typeface="Helvetica Neue"/>
                <a:ea typeface="Helvetica Neue"/>
                <a:cs typeface="Helvetica Neue"/>
                <a:sym typeface="Helvetica Neue"/>
              </a:defRPr>
            </a:lvl2pPr>
            <a:lvl3pPr indent="-381000" lvl="2" marL="1371600" rtl="0">
              <a:spcBef>
                <a:spcPts val="1600"/>
              </a:spcBef>
              <a:spcAft>
                <a:spcPts val="0"/>
              </a:spcAft>
              <a:buSzPts val="2400"/>
              <a:buFont typeface="Helvetica Neue"/>
              <a:buChar char="■"/>
              <a:defRPr sz="2400">
                <a:latin typeface="Helvetica Neue"/>
                <a:ea typeface="Helvetica Neue"/>
                <a:cs typeface="Helvetica Neue"/>
                <a:sym typeface="Helvetica Neue"/>
              </a:defRPr>
            </a:lvl3pPr>
            <a:lvl4pPr indent="-381000" lvl="3" marL="1828800" rtl="0">
              <a:spcBef>
                <a:spcPts val="1600"/>
              </a:spcBef>
              <a:spcAft>
                <a:spcPts val="0"/>
              </a:spcAft>
              <a:buSzPts val="2400"/>
              <a:buFont typeface="Helvetica Neue"/>
              <a:buChar char="●"/>
              <a:defRPr sz="2400">
                <a:latin typeface="Helvetica Neue"/>
                <a:ea typeface="Helvetica Neue"/>
                <a:cs typeface="Helvetica Neue"/>
                <a:sym typeface="Helvetica Neue"/>
              </a:defRPr>
            </a:lvl4pPr>
            <a:lvl5pPr indent="-381000" lvl="4" marL="2286000" rtl="0">
              <a:spcBef>
                <a:spcPts val="1600"/>
              </a:spcBef>
              <a:spcAft>
                <a:spcPts val="0"/>
              </a:spcAft>
              <a:buSzPts val="2400"/>
              <a:buFont typeface="Helvetica Neue"/>
              <a:buChar char="○"/>
              <a:defRPr sz="2400">
                <a:latin typeface="Helvetica Neue"/>
                <a:ea typeface="Helvetica Neue"/>
                <a:cs typeface="Helvetica Neue"/>
                <a:sym typeface="Helvetica Neue"/>
              </a:defRPr>
            </a:lvl5pPr>
            <a:lvl6pPr indent="-381000" lvl="5" marL="2743200" rtl="0">
              <a:spcBef>
                <a:spcPts val="1600"/>
              </a:spcBef>
              <a:spcAft>
                <a:spcPts val="0"/>
              </a:spcAft>
              <a:buSzPts val="2400"/>
              <a:buFont typeface="Helvetica Neue"/>
              <a:buChar char="■"/>
              <a:defRPr sz="2400">
                <a:latin typeface="Helvetica Neue"/>
                <a:ea typeface="Helvetica Neue"/>
                <a:cs typeface="Helvetica Neue"/>
                <a:sym typeface="Helvetica Neue"/>
              </a:defRPr>
            </a:lvl6pPr>
            <a:lvl7pPr indent="-317500" lvl="6" marL="3200400" rtl="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rtl="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208" name="Google Shape;208;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9" name="Shape 209"/>
        <p:cNvGrpSpPr/>
        <p:nvPr/>
      </p:nvGrpSpPr>
      <p:grpSpPr>
        <a:xfrm>
          <a:off x="0" y="0"/>
          <a:ext cx="0" cy="0"/>
          <a:chOff x="0" y="0"/>
          <a:chExt cx="0" cy="0"/>
        </a:xfrm>
      </p:grpSpPr>
      <p:cxnSp>
        <p:nvCxnSpPr>
          <p:cNvPr id="210" name="Google Shape;210;p4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11" name="Google Shape;211;p42"/>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12" name="Google Shape;212;p4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13" name="Google Shape;213;p4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42"/>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5" name="Google Shape;215;p42"/>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6" name="Google Shape;216;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 name="Shape 217"/>
        <p:cNvGrpSpPr/>
        <p:nvPr/>
      </p:nvGrpSpPr>
      <p:grpSpPr>
        <a:xfrm>
          <a:off x="0" y="0"/>
          <a:ext cx="0" cy="0"/>
          <a:chOff x="0" y="0"/>
          <a:chExt cx="0" cy="0"/>
        </a:xfrm>
      </p:grpSpPr>
      <p:sp>
        <p:nvSpPr>
          <p:cNvPr id="218" name="Google Shape;218;p4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9" name="Google Shape;219;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 name="Shape 220"/>
        <p:cNvGrpSpPr/>
        <p:nvPr/>
      </p:nvGrpSpPr>
      <p:grpSpPr>
        <a:xfrm>
          <a:off x="0" y="0"/>
          <a:ext cx="0" cy="0"/>
          <a:chOff x="0" y="0"/>
          <a:chExt cx="0" cy="0"/>
        </a:xfrm>
      </p:grpSpPr>
      <p:sp>
        <p:nvSpPr>
          <p:cNvPr id="221" name="Google Shape;221;p44"/>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2" name="Google Shape;222;p44"/>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3" name="Google Shape;223;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4" name="Shape 224"/>
        <p:cNvGrpSpPr/>
        <p:nvPr/>
      </p:nvGrpSpPr>
      <p:grpSpPr>
        <a:xfrm>
          <a:off x="0" y="0"/>
          <a:ext cx="0" cy="0"/>
          <a:chOff x="0" y="0"/>
          <a:chExt cx="0" cy="0"/>
        </a:xfrm>
      </p:grpSpPr>
      <p:cxnSp>
        <p:nvCxnSpPr>
          <p:cNvPr id="225" name="Google Shape;225;p45"/>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26" name="Google Shape;226;p45"/>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27" name="Google Shape;227;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46"/>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4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31" name="Google Shape;231;p4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4125"/>
              </a:buClr>
              <a:buSzPts val="3600"/>
              <a:buNone/>
              <a:defRPr sz="3600">
                <a:solidFill>
                  <a:srgbClr val="CC4125"/>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232" name="Google Shape;232;p4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3" name="Google Shape;233;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4" name="Google Shape;234;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5" name="Shape 235"/>
        <p:cNvGrpSpPr/>
        <p:nvPr/>
      </p:nvGrpSpPr>
      <p:grpSpPr>
        <a:xfrm>
          <a:off x="0" y="0"/>
          <a:ext cx="0" cy="0"/>
          <a:chOff x="0" y="0"/>
          <a:chExt cx="0" cy="0"/>
        </a:xfrm>
      </p:grpSpPr>
      <p:sp>
        <p:nvSpPr>
          <p:cNvPr id="236" name="Google Shape;236;p47"/>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37" name="Google Shape;237;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8" name="Shape 238"/>
        <p:cNvGrpSpPr/>
        <p:nvPr/>
      </p:nvGrpSpPr>
      <p:grpSpPr>
        <a:xfrm>
          <a:off x="0" y="0"/>
          <a:ext cx="0" cy="0"/>
          <a:chOff x="0" y="0"/>
          <a:chExt cx="0" cy="0"/>
        </a:xfrm>
      </p:grpSpPr>
      <p:cxnSp>
        <p:nvCxnSpPr>
          <p:cNvPr id="239" name="Google Shape;239;p48"/>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240" name="Google Shape;240;p48"/>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241" name="Google Shape;241;p48"/>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242" name="Google Shape;242;p48"/>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43" name="Google Shape;243;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4" name="Shape 244"/>
        <p:cNvGrpSpPr/>
        <p:nvPr/>
      </p:nvGrpSpPr>
      <p:grpSpPr>
        <a:xfrm>
          <a:off x="0" y="0"/>
          <a:ext cx="0" cy="0"/>
          <a:chOff x="0" y="0"/>
          <a:chExt cx="0" cy="0"/>
        </a:xfrm>
      </p:grpSpPr>
      <p:sp>
        <p:nvSpPr>
          <p:cNvPr id="245" name="Google Shape;245;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6" Type="http://schemas.openxmlformats.org/officeDocument/2006/relationships/theme" Target="../theme/theme3.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2.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110" name="Google Shape;110;p22"/>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111" name="Google Shape;111;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189" name="Shape 189"/>
        <p:cNvGrpSpPr/>
        <p:nvPr/>
      </p:nvGrpSpPr>
      <p:grpSpPr>
        <a:xfrm>
          <a:off x="0" y="0"/>
          <a:ext cx="0" cy="0"/>
          <a:chOff x="0" y="0"/>
          <a:chExt cx="0" cy="0"/>
        </a:xfrm>
      </p:grpSpPr>
      <p:sp>
        <p:nvSpPr>
          <p:cNvPr id="190" name="Google Shape;190;p38"/>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191" name="Google Shape;191;p38"/>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192" name="Google Shape;192;p3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1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hyperlink" Target="https://web.archive.org/web/20170105164742/https:/news.googleblog.com/2011/05/google-news-and-coverage-of-bin-laden.html" TargetMode="External"/><Relationship Id="rId4" Type="http://schemas.openxmlformats.org/officeDocument/2006/relationships/image" Target="../media/image4.png"/><Relationship Id="rId5" Type="http://schemas.openxmlformats.org/officeDocument/2006/relationships/hyperlink" Target="https://twitter.com/UserName/status/1605097142552403968" TargetMode="External"/><Relationship Id="rId6" Type="http://schemas.openxmlformats.org/officeDocument/2006/relationships/image" Target="../media/image34.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13.png"/><Relationship Id="rId9" Type="http://schemas.openxmlformats.org/officeDocument/2006/relationships/hyperlink" Target="https://en.wikipedia.org/wiki/Michael_Jackson_(writer)" TargetMode="External"/><Relationship Id="rId5" Type="http://schemas.openxmlformats.org/officeDocument/2006/relationships/hyperlink" Target="https://en.wikipedia.org/wiki/Michael_Jackson" TargetMode="External"/><Relationship Id="rId6" Type="http://schemas.openxmlformats.org/officeDocument/2006/relationships/hyperlink" Target="https://en.wikipedia.org/wiki/Michael_Jackson" TargetMode="External"/><Relationship Id="rId7" Type="http://schemas.openxmlformats.org/officeDocument/2006/relationships/hyperlink" Target="https://en.wikipedia.org/wiki/Michael_Jackson" TargetMode="External"/><Relationship Id="rId8" Type="http://schemas.openxmlformats.org/officeDocument/2006/relationships/hyperlink" Target="https://en.wikipedia.org/wiki/Michael_Jacks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hyperlink" Target="https://freebase-easy.cs.uni-freiburg.de/dump/" TargetMode="External"/><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hyperlink" Target="https://epfl-dlab.github.io/post-mortem-memory/post_mortem_memory.html" TargetMode="External"/><Relationship Id="rId5" Type="http://schemas.openxmlformats.org/officeDocument/2006/relationships/hyperlink" Target="https://github.com/epfl-dlab/post-mortem-memory" TargetMode="External"/><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hyperlink" Target="https://stat.ethz.ch/R-manual/R-devel/library/stats/html/supsmu.html" TargetMode="External"/><Relationship Id="rId5" Type="http://schemas.openxmlformats.org/officeDocument/2006/relationships/hyperlink" Target="https://stat.ethz.ch/R-manual/R-devel/library/stats/html/supsmu.html" TargetMode="External"/><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hyperlink" Target="https://www.youtube.com/watch?v=ji5_MqicxSo&amp;vl=e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24.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28.jpg"/><Relationship Id="rId4" Type="http://schemas.openxmlformats.org/officeDocument/2006/relationships/image" Target="../media/image34.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28.jp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hyperlink" Target="https://go.epfl.ch/ada2023-lec14-feedbac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25.jpg"/><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hyperlink" Target="https://doi.org/10.1073/pnas.2106152118"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hyperlink" Target="https://en.wikipedia.org/wiki/Ara_Pacis" TargetMode="External"/><Relationship Id="rId5" Type="http://schemas.openxmlformats.org/officeDocument/2006/relationships/image" Target="../media/image5.jpg"/><Relationship Id="rId6" Type="http://schemas.openxmlformats.org/officeDocument/2006/relationships/hyperlink" Target="https://en.wikipedia.org/wiki/Damnatio_memoria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creen Shot 2017-05-29 at 10.29.02 PM.png" id="251" name="Google Shape;251;p50"/>
          <p:cNvPicPr preferRelativeResize="0"/>
          <p:nvPr/>
        </p:nvPicPr>
        <p:blipFill>
          <a:blip r:embed="rId3">
            <a:alphaModFix/>
          </a:blip>
          <a:stretch>
            <a:fillRect/>
          </a:stretch>
        </p:blipFill>
        <p:spPr>
          <a:xfrm>
            <a:off x="735349" y="873025"/>
            <a:ext cx="3384251" cy="3388101"/>
          </a:xfrm>
          <a:prstGeom prst="rect">
            <a:avLst/>
          </a:prstGeom>
          <a:noFill/>
          <a:ln>
            <a:noFill/>
          </a:ln>
        </p:spPr>
      </p:pic>
      <p:sp>
        <p:nvSpPr>
          <p:cNvPr id="252" name="Google Shape;252;p50"/>
          <p:cNvSpPr txBox="1"/>
          <p:nvPr/>
        </p:nvSpPr>
        <p:spPr>
          <a:xfrm>
            <a:off x="712450" y="112125"/>
            <a:ext cx="7653300" cy="14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Applied Data Analysis (CS401)</a:t>
            </a:r>
            <a:endParaRPr b="1" sz="4000">
              <a:latin typeface="Helvetica Neue"/>
              <a:ea typeface="Helvetica Neue"/>
              <a:cs typeface="Helvetica Neue"/>
              <a:sym typeface="Helvetica Neue"/>
            </a:endParaRPr>
          </a:p>
        </p:txBody>
      </p:sp>
      <p:sp>
        <p:nvSpPr>
          <p:cNvPr id="253" name="Google Shape;253;p50"/>
          <p:cNvSpPr txBox="1"/>
          <p:nvPr/>
        </p:nvSpPr>
        <p:spPr>
          <a:xfrm>
            <a:off x="2680800" y="4317000"/>
            <a:ext cx="37824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Robert West</a:t>
            </a:r>
            <a:endParaRPr b="1" sz="4000">
              <a:latin typeface="Helvetica Neue"/>
              <a:ea typeface="Helvetica Neue"/>
              <a:cs typeface="Helvetica Neue"/>
              <a:sym typeface="Helvetica Neue"/>
            </a:endParaRPr>
          </a:p>
        </p:txBody>
      </p:sp>
      <p:pic>
        <p:nvPicPr>
          <p:cNvPr id="254" name="Google Shape;254;p50"/>
          <p:cNvPicPr preferRelativeResize="0"/>
          <p:nvPr/>
        </p:nvPicPr>
        <p:blipFill>
          <a:blip r:embed="rId4">
            <a:alphaModFix/>
          </a:blip>
          <a:stretch>
            <a:fillRect/>
          </a:stretch>
        </p:blipFill>
        <p:spPr>
          <a:xfrm>
            <a:off x="7817850" y="3860451"/>
            <a:ext cx="1228850" cy="1221900"/>
          </a:xfrm>
          <a:prstGeom prst="rect">
            <a:avLst/>
          </a:prstGeom>
          <a:noFill/>
          <a:ln>
            <a:noFill/>
          </a:ln>
        </p:spPr>
      </p:pic>
      <p:sp>
        <p:nvSpPr>
          <p:cNvPr id="255" name="Google Shape;255;p50"/>
          <p:cNvSpPr txBox="1"/>
          <p:nvPr/>
        </p:nvSpPr>
        <p:spPr>
          <a:xfrm>
            <a:off x="4404700" y="1465350"/>
            <a:ext cx="4231800" cy="145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000">
                <a:latin typeface="Helvetica Neue"/>
                <a:ea typeface="Helvetica Neue"/>
                <a:cs typeface="Helvetica Neue"/>
                <a:sym typeface="Helvetica Neue"/>
              </a:rPr>
              <a:t>Lecture 14</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ADA in action</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solidFill>
                  <a:schemeClr val="dk2"/>
                </a:solidFill>
                <a:latin typeface="Helvetica Neue"/>
                <a:ea typeface="Helvetica Neue"/>
                <a:cs typeface="Helvetica Neue"/>
                <a:sym typeface="Helvetica Neue"/>
              </a:rPr>
              <a:t>20 Dec 2023</a:t>
            </a:r>
            <a:endParaRPr b="1" sz="4000">
              <a:latin typeface="Helvetica Neue"/>
              <a:ea typeface="Helvetica Neue"/>
              <a:cs typeface="Helvetica Neue"/>
              <a:sym typeface="Helvetica Neue"/>
            </a:endParaRPr>
          </a:p>
        </p:txBody>
      </p:sp>
      <p:pic>
        <p:nvPicPr>
          <p:cNvPr id="256" name="Google Shape;256;p50"/>
          <p:cNvPicPr preferRelativeResize="0"/>
          <p:nvPr/>
        </p:nvPicPr>
        <p:blipFill>
          <a:blip r:embed="rId5">
            <a:alphaModFix/>
          </a:blip>
          <a:stretch>
            <a:fillRect/>
          </a:stretch>
        </p:blipFill>
        <p:spPr>
          <a:xfrm>
            <a:off x="188600" y="4511602"/>
            <a:ext cx="1644925" cy="47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59"/>
          <p:cNvGrpSpPr/>
          <p:nvPr/>
        </p:nvGrpSpPr>
        <p:grpSpPr>
          <a:xfrm>
            <a:off x="2352950" y="3682125"/>
            <a:ext cx="2557600" cy="1340727"/>
            <a:chOff x="2352950" y="3682125"/>
            <a:chExt cx="2557600" cy="1340727"/>
          </a:xfrm>
        </p:grpSpPr>
        <p:pic>
          <p:nvPicPr>
            <p:cNvPr descr="Screen Shot 2017-05-29 at 10.29.02 PM.png" id="331" name="Google Shape;331;p59"/>
            <p:cNvPicPr preferRelativeResize="0"/>
            <p:nvPr/>
          </p:nvPicPr>
          <p:blipFill>
            <a:blip r:embed="rId3">
              <a:alphaModFix/>
            </a:blip>
            <a:stretch>
              <a:fillRect/>
            </a:stretch>
          </p:blipFill>
          <p:spPr>
            <a:xfrm>
              <a:off x="2352950" y="4011575"/>
              <a:ext cx="1010126" cy="1011276"/>
            </a:xfrm>
            <a:prstGeom prst="rect">
              <a:avLst/>
            </a:prstGeom>
            <a:noFill/>
            <a:ln>
              <a:noFill/>
            </a:ln>
          </p:spPr>
        </p:pic>
        <p:sp>
          <p:nvSpPr>
            <p:cNvPr id="332" name="Google Shape;332;p59"/>
            <p:cNvSpPr txBox="1"/>
            <p:nvPr/>
          </p:nvSpPr>
          <p:spPr>
            <a:xfrm rot="-1283699">
              <a:off x="3198203" y="3963144"/>
              <a:ext cx="1657094" cy="6157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#13 Scaling to</a:t>
              </a:r>
              <a:endParaRPr>
                <a:solidFill>
                  <a:srgbClr val="CC0000"/>
                </a:solidFill>
                <a:latin typeface="Oswald Medium"/>
                <a:ea typeface="Oswald Medium"/>
                <a:cs typeface="Oswald Medium"/>
                <a:sym typeface="Oswald Medium"/>
              </a:endParaRPr>
            </a:p>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massive data</a:t>
              </a:r>
              <a:endParaRPr>
                <a:solidFill>
                  <a:srgbClr val="CC0000"/>
                </a:solidFill>
                <a:latin typeface="Oswald Medium"/>
                <a:ea typeface="Oswald Medium"/>
                <a:cs typeface="Oswald Medium"/>
                <a:sym typeface="Oswald Medium"/>
              </a:endParaRPr>
            </a:p>
          </p:txBody>
        </p:sp>
      </p:grpSp>
      <p:sp>
        <p:nvSpPr>
          <p:cNvPr id="333" name="Google Shape;333;p59"/>
          <p:cNvSpPr txBox="1"/>
          <p:nvPr>
            <p:ph idx="1" type="body"/>
          </p:nvPr>
        </p:nvSpPr>
        <p:spPr>
          <a:xfrm>
            <a:off x="457200" y="1227025"/>
            <a:ext cx="8392200" cy="30834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500"/>
              </a:spcBef>
              <a:spcAft>
                <a:spcPts val="0"/>
              </a:spcAft>
              <a:buSzPts val="2500"/>
              <a:buChar char="●"/>
            </a:pPr>
            <a:r>
              <a:rPr lang="en" sz="2500"/>
              <a:t>“Spinn3r provides APIs for social media, weblogs, news, video, and live web content to our customers in any language and in large volumes.” (Source: spinn3r.com)</a:t>
            </a:r>
            <a:endParaRPr sz="2500"/>
          </a:p>
          <a:p>
            <a:pPr indent="-387350" lvl="0" marL="457200" rtl="0" algn="l">
              <a:lnSpc>
                <a:spcPct val="115000"/>
              </a:lnSpc>
              <a:spcBef>
                <a:spcPts val="500"/>
              </a:spcBef>
              <a:spcAft>
                <a:spcPts val="0"/>
              </a:spcAft>
              <a:buSzPts val="2500"/>
              <a:buChar char="●"/>
            </a:pPr>
            <a:r>
              <a:rPr lang="en" sz="2500"/>
              <a:t>Firehose stored to disk for over 5 years</a:t>
            </a:r>
            <a:endParaRPr sz="2500"/>
          </a:p>
          <a:p>
            <a:pPr indent="-387350" lvl="0" marL="457200" rtl="0" algn="l">
              <a:lnSpc>
                <a:spcPct val="115000"/>
              </a:lnSpc>
              <a:spcBef>
                <a:spcPts val="500"/>
              </a:spcBef>
              <a:spcAft>
                <a:spcPts val="0"/>
              </a:spcAft>
              <a:buSzPts val="2500"/>
              <a:buChar char="●"/>
            </a:pPr>
            <a:r>
              <a:rPr lang="en" sz="2500"/>
              <a:t>Several billions of documents</a:t>
            </a:r>
            <a:endParaRPr sz="2500"/>
          </a:p>
          <a:p>
            <a:pPr indent="-387350" lvl="0" marL="457200" rtl="0" algn="l">
              <a:lnSpc>
                <a:spcPct val="115000"/>
              </a:lnSpc>
              <a:spcBef>
                <a:spcPts val="500"/>
              </a:spcBef>
              <a:spcAft>
                <a:spcPts val="0"/>
              </a:spcAft>
              <a:buSzPts val="2500"/>
              <a:buChar char="●"/>
            </a:pPr>
            <a:r>
              <a:rPr lang="en" sz="2500"/>
              <a:t>40 terabytes</a:t>
            </a:r>
            <a:endParaRPr sz="2500"/>
          </a:p>
        </p:txBody>
      </p:sp>
      <p:sp>
        <p:nvSpPr>
          <p:cNvPr id="334" name="Google Shape;334;p59"/>
          <p:cNvSpPr txBox="1"/>
          <p:nvPr>
            <p:ph type="title"/>
          </p:nvPr>
        </p:nvSpPr>
        <p:spPr>
          <a:xfrm>
            <a:off x="691359" y="205975"/>
            <a:ext cx="3867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500"/>
              <a:t>The raw data:</a:t>
            </a:r>
            <a:endParaRPr sz="3500"/>
          </a:p>
        </p:txBody>
      </p:sp>
      <p:sp>
        <p:nvSpPr>
          <p:cNvPr id="335" name="Google Shape;335;p5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36" name="Google Shape;336;p59"/>
          <p:cNvPicPr preferRelativeResize="0"/>
          <p:nvPr/>
        </p:nvPicPr>
        <p:blipFill>
          <a:blip r:embed="rId4">
            <a:alphaModFix/>
          </a:blip>
          <a:stretch>
            <a:fillRect/>
          </a:stretch>
        </p:blipFill>
        <p:spPr>
          <a:xfrm>
            <a:off x="4718175" y="269998"/>
            <a:ext cx="2093200" cy="752750"/>
          </a:xfrm>
          <a:prstGeom prst="rect">
            <a:avLst/>
          </a:prstGeom>
          <a:noFill/>
          <a:ln>
            <a:noFill/>
          </a:ln>
        </p:spPr>
      </p:pic>
      <p:grpSp>
        <p:nvGrpSpPr>
          <p:cNvPr id="337" name="Google Shape;337;p59"/>
          <p:cNvGrpSpPr/>
          <p:nvPr/>
        </p:nvGrpSpPr>
        <p:grpSpPr>
          <a:xfrm>
            <a:off x="3764825" y="1403800"/>
            <a:ext cx="5041726" cy="2543073"/>
            <a:chOff x="3764825" y="1403800"/>
            <a:chExt cx="5041726" cy="2543073"/>
          </a:xfrm>
        </p:grpSpPr>
        <p:pic>
          <p:nvPicPr>
            <p:cNvPr id="338" name="Google Shape;338;p59"/>
            <p:cNvPicPr preferRelativeResize="0"/>
            <p:nvPr/>
          </p:nvPicPr>
          <p:blipFill rotWithShape="1">
            <a:blip r:embed="rId5">
              <a:alphaModFix/>
            </a:blip>
            <a:srcRect b="79287" l="3664" r="6746" t="5317"/>
            <a:stretch/>
          </p:blipFill>
          <p:spPr>
            <a:xfrm>
              <a:off x="3764825" y="2807350"/>
              <a:ext cx="5041726" cy="1139523"/>
            </a:xfrm>
            <a:prstGeom prst="rect">
              <a:avLst/>
            </a:prstGeom>
            <a:noFill/>
            <a:ln cap="flat" cmpd="sng" w="19050">
              <a:solidFill>
                <a:schemeClr val="dk2"/>
              </a:solidFill>
              <a:prstDash val="solid"/>
              <a:round/>
              <a:headEnd len="sm" w="sm" type="none"/>
              <a:tailEnd len="sm" w="sm" type="none"/>
            </a:ln>
          </p:spPr>
        </p:pic>
        <p:sp>
          <p:nvSpPr>
            <p:cNvPr id="339" name="Google Shape;339;p59"/>
            <p:cNvSpPr/>
            <p:nvPr/>
          </p:nvSpPr>
          <p:spPr>
            <a:xfrm>
              <a:off x="7487350" y="2834925"/>
              <a:ext cx="617157" cy="327968"/>
            </a:xfrm>
            <a:custGeom>
              <a:rect b="b" l="l" r="r" t="t"/>
              <a:pathLst>
                <a:path extrusionOk="0" h="15472" w="28725">
                  <a:moveTo>
                    <a:pt x="16617" y="0"/>
                  </a:moveTo>
                  <a:cubicBezTo>
                    <a:pt x="10550" y="0"/>
                    <a:pt x="-1150" y="1859"/>
                    <a:pt x="164" y="7782"/>
                  </a:cubicBezTo>
                  <a:cubicBezTo>
                    <a:pt x="1435" y="13513"/>
                    <a:pt x="10311" y="14812"/>
                    <a:pt x="16173" y="15120"/>
                  </a:cubicBezTo>
                  <a:cubicBezTo>
                    <a:pt x="19933" y="15318"/>
                    <a:pt x="25031" y="16131"/>
                    <a:pt x="27290" y="13119"/>
                  </a:cubicBezTo>
                  <a:cubicBezTo>
                    <a:pt x="29113" y="10688"/>
                    <a:pt x="29268" y="6309"/>
                    <a:pt x="27290" y="4002"/>
                  </a:cubicBezTo>
                  <a:cubicBezTo>
                    <a:pt x="24573" y="833"/>
                    <a:pt x="19457" y="445"/>
                    <a:pt x="15283" y="445"/>
                  </a:cubicBezTo>
                </a:path>
              </a:pathLst>
            </a:custGeom>
            <a:noFill/>
            <a:ln cap="flat" cmpd="sng" w="38100">
              <a:solidFill>
                <a:srgbClr val="FF9900"/>
              </a:solidFill>
              <a:prstDash val="solid"/>
              <a:round/>
              <a:headEnd len="med" w="med" type="none"/>
              <a:tailEnd len="med" w="med" type="none"/>
            </a:ln>
          </p:spPr>
        </p:sp>
        <p:sp>
          <p:nvSpPr>
            <p:cNvPr id="340" name="Google Shape;340;p59"/>
            <p:cNvSpPr/>
            <p:nvPr/>
          </p:nvSpPr>
          <p:spPr>
            <a:xfrm>
              <a:off x="4249672" y="3112850"/>
              <a:ext cx="1269150" cy="283075"/>
            </a:xfrm>
            <a:custGeom>
              <a:rect b="b" l="l" r="r" t="t"/>
              <a:pathLst>
                <a:path extrusionOk="0" h="11323" w="50766">
                  <a:moveTo>
                    <a:pt x="19897" y="0"/>
                  </a:moveTo>
                  <a:cubicBezTo>
                    <a:pt x="13001" y="0"/>
                    <a:pt x="-3102" y="1489"/>
                    <a:pt x="553" y="7337"/>
                  </a:cubicBezTo>
                  <a:cubicBezTo>
                    <a:pt x="5026" y="14493"/>
                    <a:pt x="17281" y="9608"/>
                    <a:pt x="25678" y="10450"/>
                  </a:cubicBezTo>
                  <a:cubicBezTo>
                    <a:pt x="31209" y="11005"/>
                    <a:pt x="36795" y="10673"/>
                    <a:pt x="42354" y="10673"/>
                  </a:cubicBezTo>
                  <a:cubicBezTo>
                    <a:pt x="45215" y="10673"/>
                    <a:pt x="49960" y="11020"/>
                    <a:pt x="50581" y="8227"/>
                  </a:cubicBezTo>
                  <a:cubicBezTo>
                    <a:pt x="52809" y="-1793"/>
                    <a:pt x="31051" y="445"/>
                    <a:pt x="20786" y="445"/>
                  </a:cubicBezTo>
                </a:path>
              </a:pathLst>
            </a:custGeom>
            <a:noFill/>
            <a:ln cap="flat" cmpd="sng" w="38100">
              <a:solidFill>
                <a:srgbClr val="4A86E8"/>
              </a:solidFill>
              <a:prstDash val="solid"/>
              <a:round/>
              <a:headEnd len="med" w="med" type="none"/>
              <a:tailEnd len="med" w="med" type="none"/>
            </a:ln>
          </p:spPr>
        </p:sp>
        <p:sp>
          <p:nvSpPr>
            <p:cNvPr id="341" name="Google Shape;341;p59"/>
            <p:cNvSpPr/>
            <p:nvPr/>
          </p:nvSpPr>
          <p:spPr>
            <a:xfrm>
              <a:off x="7334950" y="1403800"/>
              <a:ext cx="825197" cy="402775"/>
            </a:xfrm>
            <a:custGeom>
              <a:rect b="b" l="l" r="r" t="t"/>
              <a:pathLst>
                <a:path extrusionOk="0" h="15472" w="28725">
                  <a:moveTo>
                    <a:pt x="16617" y="0"/>
                  </a:moveTo>
                  <a:cubicBezTo>
                    <a:pt x="10550" y="0"/>
                    <a:pt x="-1150" y="1859"/>
                    <a:pt x="164" y="7782"/>
                  </a:cubicBezTo>
                  <a:cubicBezTo>
                    <a:pt x="1435" y="13513"/>
                    <a:pt x="10311" y="14812"/>
                    <a:pt x="16173" y="15120"/>
                  </a:cubicBezTo>
                  <a:cubicBezTo>
                    <a:pt x="19933" y="15318"/>
                    <a:pt x="25031" y="16131"/>
                    <a:pt x="27290" y="13119"/>
                  </a:cubicBezTo>
                  <a:cubicBezTo>
                    <a:pt x="29113" y="10688"/>
                    <a:pt x="29268" y="6309"/>
                    <a:pt x="27290" y="4002"/>
                  </a:cubicBezTo>
                  <a:cubicBezTo>
                    <a:pt x="24573" y="833"/>
                    <a:pt x="19457" y="445"/>
                    <a:pt x="15283" y="445"/>
                  </a:cubicBezTo>
                </a:path>
              </a:pathLst>
            </a:custGeom>
            <a:noFill/>
            <a:ln cap="flat" cmpd="sng" w="38100">
              <a:solidFill>
                <a:srgbClr val="FF9900"/>
              </a:solidFill>
              <a:prstDash val="solid"/>
              <a:round/>
              <a:headEnd len="med" w="med" type="none"/>
              <a:tailEnd len="med" w="med" type="none"/>
            </a:ln>
          </p:spPr>
        </p:sp>
        <p:sp>
          <p:nvSpPr>
            <p:cNvPr id="342" name="Google Shape;342;p59"/>
            <p:cNvSpPr/>
            <p:nvPr/>
          </p:nvSpPr>
          <p:spPr>
            <a:xfrm>
              <a:off x="4396526" y="1403800"/>
              <a:ext cx="1756884" cy="402787"/>
            </a:xfrm>
            <a:custGeom>
              <a:rect b="b" l="l" r="r" t="t"/>
              <a:pathLst>
                <a:path extrusionOk="0" h="11323" w="50766">
                  <a:moveTo>
                    <a:pt x="19897" y="0"/>
                  </a:moveTo>
                  <a:cubicBezTo>
                    <a:pt x="13001" y="0"/>
                    <a:pt x="-3102" y="1489"/>
                    <a:pt x="553" y="7337"/>
                  </a:cubicBezTo>
                  <a:cubicBezTo>
                    <a:pt x="5026" y="14493"/>
                    <a:pt x="17281" y="9608"/>
                    <a:pt x="25678" y="10450"/>
                  </a:cubicBezTo>
                  <a:cubicBezTo>
                    <a:pt x="31209" y="11005"/>
                    <a:pt x="36795" y="10673"/>
                    <a:pt x="42354" y="10673"/>
                  </a:cubicBezTo>
                  <a:cubicBezTo>
                    <a:pt x="45215" y="10673"/>
                    <a:pt x="49960" y="11020"/>
                    <a:pt x="50581" y="8227"/>
                  </a:cubicBezTo>
                  <a:cubicBezTo>
                    <a:pt x="52809" y="-1793"/>
                    <a:pt x="31051" y="445"/>
                    <a:pt x="20786" y="445"/>
                  </a:cubicBezTo>
                </a:path>
              </a:pathLst>
            </a:custGeom>
            <a:noFill/>
            <a:ln cap="flat" cmpd="sng" w="38100">
              <a:solidFill>
                <a:srgbClr val="4A86E8"/>
              </a:solidFill>
              <a:prstDash val="solid"/>
              <a:round/>
              <a:headEnd len="med" w="med" type="none"/>
              <a:tailEnd len="med" w="med" type="none"/>
            </a:ln>
          </p:spPr>
        </p:sp>
        <p:cxnSp>
          <p:nvCxnSpPr>
            <p:cNvPr id="343" name="Google Shape;343;p59"/>
            <p:cNvCxnSpPr/>
            <p:nvPr/>
          </p:nvCxnSpPr>
          <p:spPr>
            <a:xfrm flipH="1">
              <a:off x="5069575" y="1778775"/>
              <a:ext cx="233400" cy="1323000"/>
            </a:xfrm>
            <a:prstGeom prst="straightConnector1">
              <a:avLst/>
            </a:prstGeom>
            <a:noFill/>
            <a:ln cap="flat" cmpd="sng" w="38100">
              <a:solidFill>
                <a:srgbClr val="4A86E8"/>
              </a:solidFill>
              <a:prstDash val="solid"/>
              <a:round/>
              <a:headEnd len="med" w="med" type="none"/>
              <a:tailEnd len="med" w="med" type="none"/>
            </a:ln>
          </p:spPr>
        </p:cxnSp>
        <p:cxnSp>
          <p:nvCxnSpPr>
            <p:cNvPr id="344" name="Google Shape;344;p59"/>
            <p:cNvCxnSpPr/>
            <p:nvPr/>
          </p:nvCxnSpPr>
          <p:spPr>
            <a:xfrm>
              <a:off x="7741375" y="1810506"/>
              <a:ext cx="74100" cy="1035600"/>
            </a:xfrm>
            <a:prstGeom prst="straightConnector1">
              <a:avLst/>
            </a:prstGeom>
            <a:noFill/>
            <a:ln cap="flat" cmpd="sng" w="38100">
              <a:solidFill>
                <a:srgbClr val="FF99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0"/>
          <p:cNvSpPr txBox="1"/>
          <p:nvPr>
            <p:ph idx="1" type="body"/>
          </p:nvPr>
        </p:nvSpPr>
        <p:spPr>
          <a:xfrm>
            <a:off x="304800" y="1844325"/>
            <a:ext cx="4995900" cy="2527500"/>
          </a:xfrm>
          <a:prstGeom prst="rect">
            <a:avLst/>
          </a:prstGeom>
          <a:ln cap="flat" cmpd="sng" w="3810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115000"/>
              </a:lnSpc>
              <a:spcBef>
                <a:spcPts val="500"/>
              </a:spcBef>
              <a:spcAft>
                <a:spcPts val="0"/>
              </a:spcAft>
              <a:buSzPts val="1500"/>
              <a:buChar char="●"/>
            </a:pPr>
            <a:r>
              <a:rPr lang="en" sz="1500"/>
              <a:t>Found a </a:t>
            </a:r>
            <a:r>
              <a:rPr lang="en" sz="1500" u="sng">
                <a:solidFill>
                  <a:schemeClr val="hlink"/>
                </a:solidFill>
                <a:hlinkClick r:id="rId3"/>
              </a:rPr>
              <a:t>list</a:t>
            </a:r>
            <a:r>
              <a:rPr lang="en" sz="1500">
                <a:solidFill>
                  <a:schemeClr val="dk2"/>
                </a:solidFill>
              </a:rPr>
              <a:t> of all 151K online news articles about Osama bin Laden’s killing (2 May 2011) indexed by Google News</a:t>
            </a:r>
            <a:endParaRPr sz="1500">
              <a:solidFill>
                <a:schemeClr val="dk2"/>
              </a:solidFill>
            </a:endParaRPr>
          </a:p>
          <a:p>
            <a:pPr indent="-323850" lvl="0" marL="457200" rtl="0" algn="l">
              <a:lnSpc>
                <a:spcPct val="115000"/>
              </a:lnSpc>
              <a:spcBef>
                <a:spcPts val="500"/>
              </a:spcBef>
              <a:spcAft>
                <a:spcPts val="0"/>
              </a:spcAft>
              <a:buClr>
                <a:schemeClr val="dk2"/>
              </a:buClr>
              <a:buSzPts val="1500"/>
              <a:buChar char="●"/>
            </a:pPr>
            <a:r>
              <a:rPr lang="en" sz="1500">
                <a:solidFill>
                  <a:schemeClr val="dk2"/>
                </a:solidFill>
              </a:rPr>
              <a:t>Assume that every relevant news outlet had reported on bin Laden’s death, and that Google News is reasonably complete</a:t>
            </a:r>
            <a:endParaRPr sz="1500">
              <a:solidFill>
                <a:schemeClr val="dk2"/>
              </a:solidFill>
            </a:endParaRPr>
          </a:p>
          <a:p>
            <a:pPr indent="-323850" lvl="0" marL="457200" rtl="0" algn="l">
              <a:lnSpc>
                <a:spcPct val="115000"/>
              </a:lnSpc>
              <a:spcBef>
                <a:spcPts val="500"/>
              </a:spcBef>
              <a:spcAft>
                <a:spcPts val="0"/>
              </a:spcAft>
              <a:buClr>
                <a:schemeClr val="dk2"/>
              </a:buClr>
              <a:buSzPts val="1500"/>
              <a:buChar char="●"/>
            </a:pPr>
            <a:r>
              <a:rPr lang="en" sz="1500">
                <a:solidFill>
                  <a:schemeClr val="dk2"/>
                </a:solidFill>
              </a:rPr>
              <a:t>News defined as documents from the 6,608 Web domains appearing in the “bin Laden list”</a:t>
            </a:r>
            <a:endParaRPr sz="1500">
              <a:solidFill>
                <a:schemeClr val="dk2"/>
              </a:solidFill>
            </a:endParaRPr>
          </a:p>
        </p:txBody>
      </p:sp>
      <p:sp>
        <p:nvSpPr>
          <p:cNvPr id="350" name="Google Shape;350;p60"/>
          <p:cNvSpPr txBox="1"/>
          <p:nvPr>
            <p:ph type="title"/>
          </p:nvPr>
        </p:nvSpPr>
        <p:spPr>
          <a:xfrm>
            <a:off x="457200" y="205975"/>
            <a:ext cx="8208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Detecting news and social media in Spinn3r</a:t>
            </a:r>
            <a:endParaRPr sz="3500"/>
          </a:p>
        </p:txBody>
      </p:sp>
      <p:sp>
        <p:nvSpPr>
          <p:cNvPr id="351" name="Google Shape;351;p6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52" name="Google Shape;352;p60"/>
          <p:cNvSpPr/>
          <p:nvPr/>
        </p:nvSpPr>
        <p:spPr>
          <a:xfrm>
            <a:off x="2443325" y="381016"/>
            <a:ext cx="1075320" cy="613542"/>
          </a:xfrm>
          <a:custGeom>
            <a:rect b="b" l="l" r="r" t="t"/>
            <a:pathLst>
              <a:path extrusionOk="0" h="15472" w="28725">
                <a:moveTo>
                  <a:pt x="16617" y="0"/>
                </a:moveTo>
                <a:cubicBezTo>
                  <a:pt x="10550" y="0"/>
                  <a:pt x="-1150" y="1859"/>
                  <a:pt x="164" y="7782"/>
                </a:cubicBezTo>
                <a:cubicBezTo>
                  <a:pt x="1435" y="13513"/>
                  <a:pt x="10311" y="14812"/>
                  <a:pt x="16173" y="15120"/>
                </a:cubicBezTo>
                <a:cubicBezTo>
                  <a:pt x="19933" y="15318"/>
                  <a:pt x="25031" y="16131"/>
                  <a:pt x="27290" y="13119"/>
                </a:cubicBezTo>
                <a:cubicBezTo>
                  <a:pt x="29113" y="10688"/>
                  <a:pt x="29268" y="6309"/>
                  <a:pt x="27290" y="4002"/>
                </a:cubicBezTo>
                <a:cubicBezTo>
                  <a:pt x="24573" y="833"/>
                  <a:pt x="19457" y="445"/>
                  <a:pt x="15283" y="445"/>
                </a:cubicBezTo>
              </a:path>
            </a:pathLst>
          </a:custGeom>
          <a:noFill/>
          <a:ln cap="flat" cmpd="sng" w="38100">
            <a:solidFill>
              <a:srgbClr val="FF9900"/>
            </a:solidFill>
            <a:prstDash val="solid"/>
            <a:round/>
            <a:headEnd len="med" w="med" type="none"/>
            <a:tailEnd len="med" w="med" type="none"/>
          </a:ln>
        </p:spPr>
      </p:sp>
      <p:sp>
        <p:nvSpPr>
          <p:cNvPr id="353" name="Google Shape;353;p60"/>
          <p:cNvSpPr/>
          <p:nvPr/>
        </p:nvSpPr>
        <p:spPr>
          <a:xfrm>
            <a:off x="4244125" y="337000"/>
            <a:ext cx="2398440" cy="613537"/>
          </a:xfrm>
          <a:custGeom>
            <a:rect b="b" l="l" r="r" t="t"/>
            <a:pathLst>
              <a:path extrusionOk="0" h="11323" w="50766">
                <a:moveTo>
                  <a:pt x="19897" y="0"/>
                </a:moveTo>
                <a:cubicBezTo>
                  <a:pt x="13001" y="0"/>
                  <a:pt x="-3102" y="1489"/>
                  <a:pt x="553" y="7337"/>
                </a:cubicBezTo>
                <a:cubicBezTo>
                  <a:pt x="5026" y="14493"/>
                  <a:pt x="17281" y="9608"/>
                  <a:pt x="25678" y="10450"/>
                </a:cubicBezTo>
                <a:cubicBezTo>
                  <a:pt x="31209" y="11005"/>
                  <a:pt x="36795" y="10673"/>
                  <a:pt x="42354" y="10673"/>
                </a:cubicBezTo>
                <a:cubicBezTo>
                  <a:pt x="45215" y="10673"/>
                  <a:pt x="49960" y="11020"/>
                  <a:pt x="50581" y="8227"/>
                </a:cubicBezTo>
                <a:cubicBezTo>
                  <a:pt x="52809" y="-1793"/>
                  <a:pt x="31051" y="445"/>
                  <a:pt x="20786" y="445"/>
                </a:cubicBezTo>
              </a:path>
            </a:pathLst>
          </a:custGeom>
          <a:noFill/>
          <a:ln cap="flat" cmpd="sng" w="38100">
            <a:solidFill>
              <a:srgbClr val="4A86E8"/>
            </a:solidFill>
            <a:prstDash val="solid"/>
            <a:round/>
            <a:headEnd len="med" w="med" type="none"/>
            <a:tailEnd len="med" w="med" type="none"/>
          </a:ln>
        </p:spPr>
      </p:sp>
      <p:cxnSp>
        <p:nvCxnSpPr>
          <p:cNvPr id="354" name="Google Shape;354;p60"/>
          <p:cNvCxnSpPr/>
          <p:nvPr/>
        </p:nvCxnSpPr>
        <p:spPr>
          <a:xfrm flipH="1">
            <a:off x="2106750" y="950531"/>
            <a:ext cx="809700" cy="900600"/>
          </a:xfrm>
          <a:prstGeom prst="straightConnector1">
            <a:avLst/>
          </a:prstGeom>
          <a:noFill/>
          <a:ln cap="flat" cmpd="sng" w="38100">
            <a:solidFill>
              <a:srgbClr val="FF9900"/>
            </a:solidFill>
            <a:prstDash val="solid"/>
            <a:round/>
            <a:headEnd len="med" w="med" type="none"/>
            <a:tailEnd len="med" w="med" type="none"/>
          </a:ln>
        </p:spPr>
      </p:cxnSp>
      <p:grpSp>
        <p:nvGrpSpPr>
          <p:cNvPr id="355" name="Google Shape;355;p60"/>
          <p:cNvGrpSpPr/>
          <p:nvPr/>
        </p:nvGrpSpPr>
        <p:grpSpPr>
          <a:xfrm>
            <a:off x="5514200" y="917175"/>
            <a:ext cx="3345150" cy="3228650"/>
            <a:chOff x="5514200" y="917175"/>
            <a:chExt cx="3345150" cy="3228650"/>
          </a:xfrm>
        </p:grpSpPr>
        <p:sp>
          <p:nvSpPr>
            <p:cNvPr id="356" name="Google Shape;356;p60"/>
            <p:cNvSpPr/>
            <p:nvPr/>
          </p:nvSpPr>
          <p:spPr>
            <a:xfrm>
              <a:off x="5807750" y="1851125"/>
              <a:ext cx="3051600" cy="22947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witter Logo PNG Vector (EPS) Free Download" id="357" name="Google Shape;357;p60"/>
            <p:cNvPicPr preferRelativeResize="0"/>
            <p:nvPr/>
          </p:nvPicPr>
          <p:blipFill>
            <a:blip r:embed="rId4">
              <a:alphaModFix/>
            </a:blip>
            <a:stretch>
              <a:fillRect/>
            </a:stretch>
          </p:blipFill>
          <p:spPr>
            <a:xfrm>
              <a:off x="6455000" y="1991363"/>
              <a:ext cx="1650625" cy="982375"/>
            </a:xfrm>
            <a:prstGeom prst="rect">
              <a:avLst/>
            </a:prstGeom>
            <a:noFill/>
            <a:ln>
              <a:noFill/>
            </a:ln>
          </p:spPr>
        </p:pic>
        <p:cxnSp>
          <p:nvCxnSpPr>
            <p:cNvPr id="358" name="Google Shape;358;p60"/>
            <p:cNvCxnSpPr/>
            <p:nvPr/>
          </p:nvCxnSpPr>
          <p:spPr>
            <a:xfrm>
              <a:off x="5514200" y="917175"/>
              <a:ext cx="1295100" cy="928200"/>
            </a:xfrm>
            <a:prstGeom prst="straightConnector1">
              <a:avLst/>
            </a:prstGeom>
            <a:noFill/>
            <a:ln cap="flat" cmpd="sng" w="38100">
              <a:solidFill>
                <a:srgbClr val="4A86E8"/>
              </a:solidFill>
              <a:prstDash val="solid"/>
              <a:round/>
              <a:headEnd len="med" w="med" type="none"/>
              <a:tailEnd len="med" w="med" type="none"/>
            </a:ln>
          </p:spPr>
        </p:cxnSp>
        <p:sp>
          <p:nvSpPr>
            <p:cNvPr id="359" name="Google Shape;359;p60"/>
            <p:cNvSpPr txBox="1"/>
            <p:nvPr/>
          </p:nvSpPr>
          <p:spPr>
            <a:xfrm>
              <a:off x="5749275" y="3209925"/>
              <a:ext cx="30834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Char char="●"/>
              </a:pPr>
              <a:r>
                <a:rPr lang="en" sz="1500">
                  <a:latin typeface="Calibri"/>
                  <a:ea typeface="Calibri"/>
                  <a:cs typeface="Calibri"/>
                  <a:sym typeface="Calibri"/>
                </a:rPr>
                <a:t>Detect via URL pattern: e.g.,</a:t>
              </a:r>
              <a:br>
                <a:rPr lang="en" sz="1500">
                  <a:latin typeface="Calibri"/>
                  <a:ea typeface="Calibri"/>
                  <a:cs typeface="Calibri"/>
                  <a:sym typeface="Calibri"/>
                </a:rPr>
              </a:br>
              <a:r>
                <a:rPr lang="en" sz="1500" u="sng">
                  <a:solidFill>
                    <a:schemeClr val="hlink"/>
                  </a:solidFill>
                  <a:latin typeface="Calibri"/>
                  <a:ea typeface="Calibri"/>
                  <a:cs typeface="Calibri"/>
                  <a:sym typeface="Calibri"/>
                  <a:hlinkClick r:id="rId5"/>
                </a:rPr>
                <a:t>https://twitter.com/UserName/status/1605097142552403968</a:t>
              </a:r>
              <a:r>
                <a:rPr lang="en" sz="1500">
                  <a:latin typeface="Calibri"/>
                  <a:ea typeface="Calibri"/>
                  <a:cs typeface="Calibri"/>
                  <a:sym typeface="Calibri"/>
                </a:rPr>
                <a:t> </a:t>
              </a:r>
              <a:endParaRPr sz="1500">
                <a:latin typeface="Calibri"/>
                <a:ea typeface="Calibri"/>
                <a:cs typeface="Calibri"/>
                <a:sym typeface="Calibri"/>
              </a:endParaRPr>
            </a:p>
          </p:txBody>
        </p:sp>
      </p:grpSp>
      <p:sp>
        <p:nvSpPr>
          <p:cNvPr id="360" name="Google Shape;360;p60"/>
          <p:cNvSpPr/>
          <p:nvPr/>
        </p:nvSpPr>
        <p:spPr>
          <a:xfrm>
            <a:off x="6362125" y="371975"/>
            <a:ext cx="672600" cy="837825"/>
          </a:xfrm>
          <a:custGeom>
            <a:rect b="b" l="l" r="r" t="t"/>
            <a:pathLst>
              <a:path extrusionOk="0" h="33513" w="26904">
                <a:moveTo>
                  <a:pt x="0" y="18454"/>
                </a:moveTo>
                <a:cubicBezTo>
                  <a:pt x="1969" y="21411"/>
                  <a:pt x="3425" y="24777"/>
                  <a:pt x="4224" y="28238"/>
                </a:cubicBezTo>
                <a:cubicBezTo>
                  <a:pt x="4620" y="29955"/>
                  <a:pt x="4093" y="34329"/>
                  <a:pt x="5559" y="33352"/>
                </a:cubicBezTo>
                <a:cubicBezTo>
                  <a:pt x="8638" y="31299"/>
                  <a:pt x="9726" y="27226"/>
                  <a:pt x="11562" y="24013"/>
                </a:cubicBezTo>
                <a:cubicBezTo>
                  <a:pt x="16274" y="15766"/>
                  <a:pt x="21632" y="7901"/>
                  <a:pt x="26904" y="0"/>
                </a:cubicBezTo>
              </a:path>
            </a:pathLst>
          </a:custGeom>
          <a:noFill/>
          <a:ln cap="flat" cmpd="sng" w="152400">
            <a:solidFill>
              <a:srgbClr val="6AA84F"/>
            </a:solidFill>
            <a:prstDash val="solid"/>
            <a:round/>
            <a:headEnd len="med" w="med" type="none"/>
            <a:tailEnd len="med" w="med" type="none"/>
          </a:ln>
        </p:spPr>
      </p:sp>
      <p:pic>
        <p:nvPicPr>
          <p:cNvPr descr="HD mspaint | Thinking Face Emoji 🤔 | Emoji meme, Hmm meme, Emoji" id="361" name="Google Shape;361;p60"/>
          <p:cNvPicPr preferRelativeResize="0"/>
          <p:nvPr/>
        </p:nvPicPr>
        <p:blipFill>
          <a:blip r:embed="rId6">
            <a:alphaModFix/>
          </a:blip>
          <a:stretch>
            <a:fillRect/>
          </a:stretch>
        </p:blipFill>
        <p:spPr>
          <a:xfrm>
            <a:off x="3052650" y="768800"/>
            <a:ext cx="857400" cy="857400"/>
          </a:xfrm>
          <a:prstGeom prst="rect">
            <a:avLst/>
          </a:prstGeom>
          <a:noFill/>
          <a:ln>
            <a:noFill/>
          </a:ln>
        </p:spPr>
      </p:pic>
      <p:grpSp>
        <p:nvGrpSpPr>
          <p:cNvPr id="362" name="Google Shape;362;p60"/>
          <p:cNvGrpSpPr/>
          <p:nvPr/>
        </p:nvGrpSpPr>
        <p:grpSpPr>
          <a:xfrm>
            <a:off x="4507413" y="3980650"/>
            <a:ext cx="2367483" cy="1086650"/>
            <a:chOff x="6712525" y="394700"/>
            <a:chExt cx="2367483" cy="1086650"/>
          </a:xfrm>
        </p:grpSpPr>
        <p:pic>
          <p:nvPicPr>
            <p:cNvPr id="363" name="Google Shape;363;p60"/>
            <p:cNvPicPr preferRelativeResize="0"/>
            <p:nvPr/>
          </p:nvPicPr>
          <p:blipFill>
            <a:blip r:embed="rId7">
              <a:alphaModFix/>
            </a:blip>
            <a:stretch>
              <a:fillRect/>
            </a:stretch>
          </p:blipFill>
          <p:spPr>
            <a:xfrm>
              <a:off x="6712525" y="623950"/>
              <a:ext cx="891416" cy="857400"/>
            </a:xfrm>
            <a:prstGeom prst="rect">
              <a:avLst/>
            </a:prstGeom>
            <a:noFill/>
            <a:ln>
              <a:noFill/>
            </a:ln>
          </p:spPr>
        </p:pic>
        <p:sp>
          <p:nvSpPr>
            <p:cNvPr id="364" name="Google Shape;364;p60"/>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#2 Handling data</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457200" y="205975"/>
            <a:ext cx="8208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Data volume: Number of docs per day</a:t>
            </a:r>
            <a:endParaRPr sz="3500"/>
          </a:p>
        </p:txBody>
      </p:sp>
      <p:pic>
        <p:nvPicPr>
          <p:cNvPr id="370" name="Google Shape;370;p61"/>
          <p:cNvPicPr preferRelativeResize="0"/>
          <p:nvPr/>
        </p:nvPicPr>
        <p:blipFill>
          <a:blip r:embed="rId3">
            <a:alphaModFix/>
          </a:blip>
          <a:stretch>
            <a:fillRect/>
          </a:stretch>
        </p:blipFill>
        <p:spPr>
          <a:xfrm>
            <a:off x="152400" y="1215775"/>
            <a:ext cx="8541340" cy="3775326"/>
          </a:xfrm>
          <a:prstGeom prst="rect">
            <a:avLst/>
          </a:prstGeom>
          <a:noFill/>
          <a:ln>
            <a:noFill/>
          </a:ln>
        </p:spPr>
      </p:pic>
      <p:grpSp>
        <p:nvGrpSpPr>
          <p:cNvPr id="371" name="Google Shape;371;p61"/>
          <p:cNvGrpSpPr/>
          <p:nvPr/>
        </p:nvGrpSpPr>
        <p:grpSpPr>
          <a:xfrm>
            <a:off x="3207325" y="1080500"/>
            <a:ext cx="2367483" cy="1086650"/>
            <a:chOff x="6712525" y="394700"/>
            <a:chExt cx="2367483" cy="1086650"/>
          </a:xfrm>
        </p:grpSpPr>
        <p:pic>
          <p:nvPicPr>
            <p:cNvPr id="372" name="Google Shape;372;p61"/>
            <p:cNvPicPr preferRelativeResize="0"/>
            <p:nvPr/>
          </p:nvPicPr>
          <p:blipFill>
            <a:blip r:embed="rId4">
              <a:alphaModFix/>
            </a:blip>
            <a:stretch>
              <a:fillRect/>
            </a:stretch>
          </p:blipFill>
          <p:spPr>
            <a:xfrm>
              <a:off x="6712525" y="623950"/>
              <a:ext cx="891416" cy="857400"/>
            </a:xfrm>
            <a:prstGeom prst="rect">
              <a:avLst/>
            </a:prstGeom>
            <a:noFill/>
            <a:ln>
              <a:noFill/>
            </a:ln>
          </p:spPr>
        </p:pic>
        <p:sp>
          <p:nvSpPr>
            <p:cNvPr id="373" name="Google Shape;373;p61"/>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#3 Visualizing data</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idx="1" type="body"/>
          </p:nvPr>
        </p:nvSpPr>
        <p:spPr>
          <a:xfrm>
            <a:off x="457200" y="1227025"/>
            <a:ext cx="8392200" cy="19650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SzPts val="2500"/>
              <a:buChar char="●"/>
            </a:pPr>
            <a:r>
              <a:rPr lang="en" sz="2500"/>
              <a:t>Easy: unambiguous names</a:t>
            </a:r>
            <a:endParaRPr sz="2500"/>
          </a:p>
          <a:p>
            <a:pPr indent="-387350" lvl="1" marL="914400" rtl="0" algn="l">
              <a:lnSpc>
                <a:spcPct val="115000"/>
              </a:lnSpc>
              <a:spcBef>
                <a:spcPts val="0"/>
              </a:spcBef>
              <a:spcAft>
                <a:spcPts val="0"/>
              </a:spcAft>
              <a:buSzPts val="2500"/>
              <a:buChar char="○"/>
            </a:pPr>
            <a:r>
              <a:rPr lang="en" sz="2500"/>
              <a:t>e.g., “Amy Winehouse”</a:t>
            </a:r>
            <a:endParaRPr sz="2500"/>
          </a:p>
          <a:p>
            <a:pPr indent="-387350" lvl="0" marL="457200" rtl="0" algn="l">
              <a:lnSpc>
                <a:spcPct val="115000"/>
              </a:lnSpc>
              <a:spcBef>
                <a:spcPts val="0"/>
              </a:spcBef>
              <a:spcAft>
                <a:spcPts val="0"/>
              </a:spcAft>
              <a:buSzPts val="2500"/>
              <a:buChar char="●"/>
            </a:pPr>
            <a:r>
              <a:rPr lang="en" sz="2500"/>
              <a:t>Hard: ambiguous names</a:t>
            </a:r>
            <a:endParaRPr sz="2500"/>
          </a:p>
          <a:p>
            <a:pPr indent="-387350" lvl="1" marL="914400" rtl="0" algn="l">
              <a:lnSpc>
                <a:spcPct val="115000"/>
              </a:lnSpc>
              <a:spcBef>
                <a:spcPts val="0"/>
              </a:spcBef>
              <a:spcAft>
                <a:spcPts val="0"/>
              </a:spcAft>
              <a:buSzPts val="2500"/>
              <a:buChar char="○"/>
            </a:pPr>
            <a:r>
              <a:rPr lang="en" sz="2500"/>
              <a:t>e</a:t>
            </a:r>
            <a:r>
              <a:rPr lang="en" sz="2500"/>
              <a:t>.g., “Michael Jackson”</a:t>
            </a:r>
            <a:endParaRPr sz="2500"/>
          </a:p>
        </p:txBody>
      </p:sp>
      <p:sp>
        <p:nvSpPr>
          <p:cNvPr id="379" name="Google Shape;379;p62"/>
          <p:cNvSpPr txBox="1"/>
          <p:nvPr>
            <p:ph type="title"/>
          </p:nvPr>
        </p:nvSpPr>
        <p:spPr>
          <a:xfrm>
            <a:off x="222350" y="205975"/>
            <a:ext cx="6915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Detecting mentions of people names</a:t>
            </a:r>
            <a:endParaRPr sz="3500"/>
          </a:p>
        </p:txBody>
      </p:sp>
      <p:sp>
        <p:nvSpPr>
          <p:cNvPr id="380" name="Google Shape;380;p6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81" name="Google Shape;381;p62"/>
          <p:cNvSpPr/>
          <p:nvPr/>
        </p:nvSpPr>
        <p:spPr>
          <a:xfrm>
            <a:off x="4633375" y="1194650"/>
            <a:ext cx="672600" cy="837825"/>
          </a:xfrm>
          <a:custGeom>
            <a:rect b="b" l="l" r="r" t="t"/>
            <a:pathLst>
              <a:path extrusionOk="0" h="33513" w="26904">
                <a:moveTo>
                  <a:pt x="0" y="18454"/>
                </a:moveTo>
                <a:cubicBezTo>
                  <a:pt x="1969" y="21411"/>
                  <a:pt x="3425" y="24777"/>
                  <a:pt x="4224" y="28238"/>
                </a:cubicBezTo>
                <a:cubicBezTo>
                  <a:pt x="4620" y="29955"/>
                  <a:pt x="4093" y="34329"/>
                  <a:pt x="5559" y="33352"/>
                </a:cubicBezTo>
                <a:cubicBezTo>
                  <a:pt x="8638" y="31299"/>
                  <a:pt x="9726" y="27226"/>
                  <a:pt x="11562" y="24013"/>
                </a:cubicBezTo>
                <a:cubicBezTo>
                  <a:pt x="16274" y="15766"/>
                  <a:pt x="21632" y="7901"/>
                  <a:pt x="26904" y="0"/>
                </a:cubicBezTo>
              </a:path>
            </a:pathLst>
          </a:custGeom>
          <a:noFill/>
          <a:ln cap="flat" cmpd="sng" w="152400">
            <a:solidFill>
              <a:srgbClr val="6AA84F"/>
            </a:solidFill>
            <a:prstDash val="solid"/>
            <a:round/>
            <a:headEnd len="med" w="med" type="none"/>
            <a:tailEnd len="med" w="med" type="none"/>
          </a:ln>
        </p:spPr>
      </p:sp>
      <p:pic>
        <p:nvPicPr>
          <p:cNvPr descr="HD mspaint | Thinking Face Emoji 🤔 | Emoji meme, Hmm meme, Emoji" id="382" name="Google Shape;382;p62"/>
          <p:cNvPicPr preferRelativeResize="0"/>
          <p:nvPr/>
        </p:nvPicPr>
        <p:blipFill>
          <a:blip r:embed="rId3">
            <a:alphaModFix/>
          </a:blip>
          <a:stretch>
            <a:fillRect/>
          </a:stretch>
        </p:blipFill>
        <p:spPr>
          <a:xfrm>
            <a:off x="4414525" y="2264075"/>
            <a:ext cx="857400" cy="857400"/>
          </a:xfrm>
          <a:prstGeom prst="rect">
            <a:avLst/>
          </a:prstGeom>
          <a:noFill/>
          <a:ln>
            <a:noFill/>
          </a:ln>
        </p:spPr>
      </p:pic>
      <p:pic>
        <p:nvPicPr>
          <p:cNvPr id="383" name="Google Shape;383;p62"/>
          <p:cNvPicPr preferRelativeResize="0"/>
          <p:nvPr/>
        </p:nvPicPr>
        <p:blipFill>
          <a:blip r:embed="rId4">
            <a:alphaModFix/>
          </a:blip>
          <a:stretch>
            <a:fillRect/>
          </a:stretch>
        </p:blipFill>
        <p:spPr>
          <a:xfrm>
            <a:off x="7137341" y="0"/>
            <a:ext cx="2006669" cy="5143501"/>
          </a:xfrm>
          <a:prstGeom prst="rect">
            <a:avLst/>
          </a:prstGeom>
          <a:noFill/>
          <a:ln>
            <a:noFill/>
          </a:ln>
        </p:spPr>
      </p:pic>
      <p:sp>
        <p:nvSpPr>
          <p:cNvPr id="384" name="Google Shape;384;p62"/>
          <p:cNvSpPr txBox="1"/>
          <p:nvPr>
            <p:ph idx="1" type="body"/>
          </p:nvPr>
        </p:nvSpPr>
        <p:spPr>
          <a:xfrm>
            <a:off x="76200" y="3262925"/>
            <a:ext cx="3123900" cy="175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Wikipedia-based solution:</a:t>
            </a:r>
            <a:endParaRPr sz="1000"/>
          </a:p>
          <a:p>
            <a:pPr indent="-177800" lvl="0" marL="314325" rtl="0" algn="l">
              <a:lnSpc>
                <a:spcPct val="115000"/>
              </a:lnSpc>
              <a:spcBef>
                <a:spcPts val="0"/>
              </a:spcBef>
              <a:spcAft>
                <a:spcPts val="0"/>
              </a:spcAft>
              <a:buSzPts val="1000"/>
              <a:buChar char="●"/>
            </a:pPr>
            <a:r>
              <a:rPr lang="en" sz="1000"/>
              <a:t>Given: a name </a:t>
            </a:r>
            <a:r>
              <a:rPr i="1" lang="en" sz="1000"/>
              <a:t>X</a:t>
            </a:r>
            <a:r>
              <a:rPr lang="en" sz="1000"/>
              <a:t> (e.g., “Michael Jackson”)</a:t>
            </a:r>
            <a:endParaRPr sz="1000"/>
          </a:p>
          <a:p>
            <a:pPr indent="-177800" lvl="0" marL="314325" rtl="0" algn="l">
              <a:lnSpc>
                <a:spcPct val="115000"/>
              </a:lnSpc>
              <a:spcBef>
                <a:spcPts val="0"/>
              </a:spcBef>
              <a:spcAft>
                <a:spcPts val="0"/>
              </a:spcAft>
              <a:buSzPts val="1000"/>
              <a:buChar char="●"/>
            </a:pPr>
            <a:r>
              <a:rPr lang="en" sz="1000"/>
              <a:t>Consider all </a:t>
            </a:r>
            <a:r>
              <a:rPr i="1" lang="en" sz="1000">
                <a:solidFill>
                  <a:schemeClr val="dk2"/>
                </a:solidFill>
              </a:rPr>
              <a:t>N</a:t>
            </a:r>
            <a:r>
              <a:rPr lang="en" sz="1000"/>
              <a:t> links in English Wikipedia with </a:t>
            </a:r>
            <a:r>
              <a:rPr i="1" lang="en" sz="1000">
                <a:solidFill>
                  <a:schemeClr val="dk2"/>
                </a:solidFill>
              </a:rPr>
              <a:t>X</a:t>
            </a:r>
            <a:r>
              <a:rPr lang="en" sz="1000"/>
              <a:t> as anchor text (cf. examples on the right)</a:t>
            </a:r>
            <a:endParaRPr sz="1000"/>
          </a:p>
          <a:p>
            <a:pPr indent="-177800" lvl="0" marL="314325" rtl="0" algn="l">
              <a:lnSpc>
                <a:spcPct val="115000"/>
              </a:lnSpc>
              <a:spcBef>
                <a:spcPts val="0"/>
              </a:spcBef>
              <a:spcAft>
                <a:spcPts val="0"/>
              </a:spcAft>
              <a:buSzPts val="1000"/>
              <a:buChar char="●"/>
            </a:pPr>
            <a:r>
              <a:rPr lang="en" sz="1000"/>
              <a:t>Build distribution over the </a:t>
            </a:r>
            <a:r>
              <a:rPr i="1" lang="en" sz="1000">
                <a:solidFill>
                  <a:schemeClr val="dk2"/>
                </a:solidFill>
              </a:rPr>
              <a:t>N</a:t>
            </a:r>
            <a:r>
              <a:rPr lang="en" sz="1000"/>
              <a:t> link targets</a:t>
            </a:r>
            <a:endParaRPr sz="1000"/>
          </a:p>
          <a:p>
            <a:pPr indent="-177800" lvl="0" marL="314325" rtl="0" algn="l">
              <a:lnSpc>
                <a:spcPct val="115000"/>
              </a:lnSpc>
              <a:spcBef>
                <a:spcPts val="0"/>
              </a:spcBef>
              <a:spcAft>
                <a:spcPts val="0"/>
              </a:spcAft>
              <a:buSzPts val="1000"/>
              <a:buChar char="●"/>
            </a:pPr>
            <a:r>
              <a:rPr lang="en" sz="1000"/>
              <a:t>If there is a target </a:t>
            </a:r>
            <a:r>
              <a:rPr i="1" lang="en" sz="1000">
                <a:solidFill>
                  <a:schemeClr val="dk2"/>
                </a:solidFill>
              </a:rPr>
              <a:t>T</a:t>
            </a:r>
            <a:r>
              <a:rPr lang="en" sz="1000"/>
              <a:t> to which ≥90% of all links point: consider </a:t>
            </a:r>
            <a:r>
              <a:rPr i="1" lang="en" sz="1000">
                <a:solidFill>
                  <a:schemeClr val="dk2"/>
                </a:solidFill>
              </a:rPr>
              <a:t>X</a:t>
            </a:r>
            <a:r>
              <a:rPr lang="en" sz="1000"/>
              <a:t> “sufficiently unambiguous” and assume that all mentions of </a:t>
            </a:r>
            <a:r>
              <a:rPr i="1" lang="en" sz="1000">
                <a:solidFill>
                  <a:schemeClr val="dk2"/>
                </a:solidFill>
              </a:rPr>
              <a:t>X</a:t>
            </a:r>
            <a:r>
              <a:rPr lang="en" sz="1000"/>
              <a:t> in Spinn3r refer to </a:t>
            </a:r>
            <a:r>
              <a:rPr i="1" lang="en" sz="1000">
                <a:solidFill>
                  <a:schemeClr val="dk2"/>
                </a:solidFill>
              </a:rPr>
              <a:t>T</a:t>
            </a:r>
            <a:endParaRPr sz="1000"/>
          </a:p>
          <a:p>
            <a:pPr indent="-177800" lvl="0" marL="314325" rtl="0" algn="l">
              <a:lnSpc>
                <a:spcPct val="115000"/>
              </a:lnSpc>
              <a:spcBef>
                <a:spcPts val="0"/>
              </a:spcBef>
              <a:spcAft>
                <a:spcPts val="0"/>
              </a:spcAft>
              <a:buSzPts val="1000"/>
              <a:buChar char="●"/>
            </a:pPr>
            <a:r>
              <a:rPr lang="en" sz="1000"/>
              <a:t>Else: consider </a:t>
            </a:r>
            <a:r>
              <a:rPr i="1" lang="en" sz="1000">
                <a:solidFill>
                  <a:schemeClr val="dk2"/>
                </a:solidFill>
              </a:rPr>
              <a:t>X</a:t>
            </a:r>
            <a:r>
              <a:rPr lang="en" sz="1000"/>
              <a:t> “too ambiguous” and ignore it in the analysis</a:t>
            </a:r>
            <a:endParaRPr sz="1000"/>
          </a:p>
        </p:txBody>
      </p:sp>
      <p:grpSp>
        <p:nvGrpSpPr>
          <p:cNvPr id="385" name="Google Shape;385;p62"/>
          <p:cNvGrpSpPr/>
          <p:nvPr/>
        </p:nvGrpSpPr>
        <p:grpSpPr>
          <a:xfrm>
            <a:off x="3244416" y="772698"/>
            <a:ext cx="3909534" cy="4362778"/>
            <a:chOff x="3244416" y="772698"/>
            <a:chExt cx="3909534" cy="4362778"/>
          </a:xfrm>
        </p:grpSpPr>
        <p:sp>
          <p:nvSpPr>
            <p:cNvPr id="386" name="Google Shape;386;p62"/>
            <p:cNvSpPr txBox="1"/>
            <p:nvPr/>
          </p:nvSpPr>
          <p:spPr>
            <a:xfrm>
              <a:off x="3244416" y="3155935"/>
              <a:ext cx="3201900" cy="6156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The city of Gary is known as the birthplace of singer </a:t>
              </a:r>
              <a:r>
                <a:rPr lang="en" u="sng">
                  <a:solidFill>
                    <a:schemeClr val="hlink"/>
                  </a:solidFill>
                  <a:hlinkClick r:id="rId5"/>
                </a:rPr>
                <a:t>Michael Jackson</a:t>
              </a:r>
              <a:r>
                <a:rPr lang="en"/>
                <a:t>.</a:t>
              </a:r>
              <a:endParaRPr/>
            </a:p>
          </p:txBody>
        </p:sp>
        <p:sp>
          <p:nvSpPr>
            <p:cNvPr id="387" name="Google Shape;387;p62"/>
            <p:cNvSpPr txBox="1"/>
            <p:nvPr/>
          </p:nvSpPr>
          <p:spPr>
            <a:xfrm>
              <a:off x="3326175" y="3243252"/>
              <a:ext cx="3201900" cy="6156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The city of Gary is known as the birthplace of singer </a:t>
              </a:r>
              <a:r>
                <a:rPr lang="en" u="sng">
                  <a:solidFill>
                    <a:schemeClr val="hlink"/>
                  </a:solidFill>
                  <a:hlinkClick r:id="rId6"/>
                </a:rPr>
                <a:t>Michael Jackson</a:t>
              </a:r>
              <a:r>
                <a:rPr lang="en"/>
                <a:t>.</a:t>
              </a:r>
              <a:endParaRPr/>
            </a:p>
          </p:txBody>
        </p:sp>
        <p:sp>
          <p:nvSpPr>
            <p:cNvPr id="388" name="Google Shape;388;p62"/>
            <p:cNvSpPr txBox="1"/>
            <p:nvPr/>
          </p:nvSpPr>
          <p:spPr>
            <a:xfrm>
              <a:off x="3402375" y="3362300"/>
              <a:ext cx="3201900" cy="6156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The city of Gary is known as the birthplace of singer </a:t>
              </a:r>
              <a:r>
                <a:rPr lang="en" u="sng">
                  <a:solidFill>
                    <a:schemeClr val="hlink"/>
                  </a:solidFill>
                  <a:hlinkClick r:id="rId7"/>
                </a:rPr>
                <a:t>Michael Jackson</a:t>
              </a:r>
              <a:r>
                <a:rPr lang="en"/>
                <a:t>.</a:t>
              </a:r>
              <a:endParaRPr/>
            </a:p>
          </p:txBody>
        </p:sp>
        <p:sp>
          <p:nvSpPr>
            <p:cNvPr id="389" name="Google Shape;389;p62"/>
            <p:cNvSpPr txBox="1"/>
            <p:nvPr/>
          </p:nvSpPr>
          <p:spPr>
            <a:xfrm>
              <a:off x="3478575" y="3481348"/>
              <a:ext cx="3201900" cy="6156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The city of Gary is known as the birthplace of singer </a:t>
              </a:r>
              <a:r>
                <a:rPr lang="en" u="sng">
                  <a:solidFill>
                    <a:schemeClr val="hlink"/>
                  </a:solidFill>
                  <a:hlinkClick r:id="rId8"/>
                </a:rPr>
                <a:t>Michael Jackson</a:t>
              </a:r>
              <a:r>
                <a:rPr lang="en"/>
                <a:t>.</a:t>
              </a:r>
              <a:endParaRPr/>
            </a:p>
          </p:txBody>
        </p:sp>
        <p:sp>
          <p:nvSpPr>
            <p:cNvPr id="390" name="Google Shape;390;p62"/>
            <p:cNvSpPr txBox="1"/>
            <p:nvPr/>
          </p:nvSpPr>
          <p:spPr>
            <a:xfrm>
              <a:off x="3478575" y="4198879"/>
              <a:ext cx="3201900" cy="6156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Beer and whisky expert</a:t>
              </a:r>
              <a:r>
                <a:rPr lang="en"/>
                <a:t> </a:t>
              </a:r>
              <a:r>
                <a:rPr lang="en" u="sng">
                  <a:solidFill>
                    <a:srgbClr val="FF00FF"/>
                  </a:solidFill>
                  <a:hlinkClick r:id="rId9">
                    <a:extLst>
                      <a:ext uri="{A12FA001-AC4F-418D-AE19-62706E023703}">
                        <ahyp:hlinkClr val="tx"/>
                      </a:ext>
                    </a:extLst>
                  </a:hlinkClick>
                </a:rPr>
                <a:t>Michael Jackson</a:t>
              </a:r>
              <a:r>
                <a:rPr lang="en"/>
                <a:t> was born in Leeds.</a:t>
              </a:r>
              <a:endParaRPr/>
            </a:p>
          </p:txBody>
        </p:sp>
        <p:cxnSp>
          <p:nvCxnSpPr>
            <p:cNvPr id="391" name="Google Shape;391;p62"/>
            <p:cNvCxnSpPr/>
            <p:nvPr/>
          </p:nvCxnSpPr>
          <p:spPr>
            <a:xfrm flipH="1" rot="10800000">
              <a:off x="6247214" y="806750"/>
              <a:ext cx="862200" cy="2939100"/>
            </a:xfrm>
            <a:prstGeom prst="straightConnector1">
              <a:avLst/>
            </a:prstGeom>
            <a:noFill/>
            <a:ln cap="flat" cmpd="sng" w="9525">
              <a:solidFill>
                <a:srgbClr val="3D85C6"/>
              </a:solidFill>
              <a:prstDash val="solid"/>
              <a:round/>
              <a:headEnd len="med" w="med" type="none"/>
              <a:tailEnd len="med" w="med" type="triangle"/>
            </a:ln>
          </p:spPr>
        </p:cxnSp>
        <p:cxnSp>
          <p:nvCxnSpPr>
            <p:cNvPr id="392" name="Google Shape;392;p62"/>
            <p:cNvCxnSpPr/>
            <p:nvPr/>
          </p:nvCxnSpPr>
          <p:spPr>
            <a:xfrm flipH="1" rot="10800000">
              <a:off x="6038503" y="772698"/>
              <a:ext cx="1071000" cy="2693700"/>
            </a:xfrm>
            <a:prstGeom prst="straightConnector1">
              <a:avLst/>
            </a:prstGeom>
            <a:noFill/>
            <a:ln cap="flat" cmpd="sng" w="9525">
              <a:solidFill>
                <a:srgbClr val="3D85C6"/>
              </a:solidFill>
              <a:prstDash val="solid"/>
              <a:round/>
              <a:headEnd len="med" w="med" type="none"/>
              <a:tailEnd len="med" w="med" type="triangle"/>
            </a:ln>
          </p:spPr>
        </p:cxnSp>
        <p:cxnSp>
          <p:nvCxnSpPr>
            <p:cNvPr id="393" name="Google Shape;393;p62"/>
            <p:cNvCxnSpPr/>
            <p:nvPr/>
          </p:nvCxnSpPr>
          <p:spPr>
            <a:xfrm flipH="1" rot="10800000">
              <a:off x="5934136" y="827383"/>
              <a:ext cx="1109400" cy="2499300"/>
            </a:xfrm>
            <a:prstGeom prst="straightConnector1">
              <a:avLst/>
            </a:prstGeom>
            <a:noFill/>
            <a:ln cap="flat" cmpd="sng" w="9525">
              <a:solidFill>
                <a:srgbClr val="3D85C6"/>
              </a:solidFill>
              <a:prstDash val="solid"/>
              <a:round/>
              <a:headEnd len="med" w="med" type="none"/>
              <a:tailEnd len="med" w="med" type="triangle"/>
            </a:ln>
          </p:spPr>
        </p:cxnSp>
        <p:cxnSp>
          <p:nvCxnSpPr>
            <p:cNvPr id="394" name="Google Shape;394;p62"/>
            <p:cNvCxnSpPr/>
            <p:nvPr/>
          </p:nvCxnSpPr>
          <p:spPr>
            <a:xfrm flipH="1" rot="10800000">
              <a:off x="5725425" y="785893"/>
              <a:ext cx="1296300" cy="2432100"/>
            </a:xfrm>
            <a:prstGeom prst="straightConnector1">
              <a:avLst/>
            </a:prstGeom>
            <a:noFill/>
            <a:ln cap="flat" cmpd="sng" w="9525">
              <a:solidFill>
                <a:srgbClr val="3D85C6"/>
              </a:solidFill>
              <a:prstDash val="solid"/>
              <a:round/>
              <a:headEnd len="med" w="med" type="none"/>
              <a:tailEnd len="med" w="med" type="triangle"/>
            </a:ln>
          </p:spPr>
        </p:cxnSp>
        <p:cxnSp>
          <p:nvCxnSpPr>
            <p:cNvPr id="395" name="Google Shape;395;p62"/>
            <p:cNvCxnSpPr/>
            <p:nvPr/>
          </p:nvCxnSpPr>
          <p:spPr>
            <a:xfrm flipH="1" rot="10800000">
              <a:off x="6164550" y="1745500"/>
              <a:ext cx="989400" cy="2611800"/>
            </a:xfrm>
            <a:prstGeom prst="straightConnector1">
              <a:avLst/>
            </a:prstGeom>
            <a:noFill/>
            <a:ln cap="flat" cmpd="sng" w="9525">
              <a:solidFill>
                <a:srgbClr val="FF00FF"/>
              </a:solidFill>
              <a:prstDash val="solid"/>
              <a:round/>
              <a:headEnd len="med" w="med" type="none"/>
              <a:tailEnd len="med" w="med" type="triangle"/>
            </a:ln>
          </p:spPr>
        </p:cxnSp>
        <p:sp>
          <p:nvSpPr>
            <p:cNvPr id="396" name="Google Shape;396;p62"/>
            <p:cNvSpPr txBox="1"/>
            <p:nvPr/>
          </p:nvSpPr>
          <p:spPr>
            <a:xfrm>
              <a:off x="4863825" y="4735276"/>
              <a:ext cx="5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grpSp>
      <p:grpSp>
        <p:nvGrpSpPr>
          <p:cNvPr id="397" name="Google Shape;397;p62"/>
          <p:cNvGrpSpPr/>
          <p:nvPr/>
        </p:nvGrpSpPr>
        <p:grpSpPr>
          <a:xfrm>
            <a:off x="159325" y="405497"/>
            <a:ext cx="4066073" cy="1228253"/>
            <a:chOff x="159325" y="405497"/>
            <a:chExt cx="4066073" cy="1228253"/>
          </a:xfrm>
        </p:grpSpPr>
        <p:grpSp>
          <p:nvGrpSpPr>
            <p:cNvPr id="398" name="Google Shape;398;p62"/>
            <p:cNvGrpSpPr/>
            <p:nvPr/>
          </p:nvGrpSpPr>
          <p:grpSpPr>
            <a:xfrm>
              <a:off x="159325" y="547100"/>
              <a:ext cx="2367483" cy="1086650"/>
              <a:chOff x="6712525" y="394700"/>
              <a:chExt cx="2367483" cy="1086650"/>
            </a:xfrm>
          </p:grpSpPr>
          <p:pic>
            <p:nvPicPr>
              <p:cNvPr id="399" name="Google Shape;399;p62"/>
              <p:cNvPicPr preferRelativeResize="0"/>
              <p:nvPr/>
            </p:nvPicPr>
            <p:blipFill>
              <a:blip r:embed="rId10">
                <a:alphaModFix/>
              </a:blip>
              <a:stretch>
                <a:fillRect/>
              </a:stretch>
            </p:blipFill>
            <p:spPr>
              <a:xfrm>
                <a:off x="6712525" y="623950"/>
                <a:ext cx="891416" cy="857400"/>
              </a:xfrm>
              <a:prstGeom prst="rect">
                <a:avLst/>
              </a:prstGeom>
              <a:noFill/>
              <a:ln>
                <a:noFill/>
              </a:ln>
            </p:spPr>
          </p:pic>
          <p:sp>
            <p:nvSpPr>
              <p:cNvPr id="400" name="Google Shape;400;p62"/>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#2 Handling data</a:t>
                </a:r>
                <a:endParaRPr>
                  <a:solidFill>
                    <a:srgbClr val="CC0000"/>
                  </a:solidFill>
                  <a:latin typeface="Oswald Medium"/>
                  <a:ea typeface="Oswald Medium"/>
                  <a:cs typeface="Oswald Medium"/>
                  <a:sym typeface="Oswald Medium"/>
                </a:endParaRPr>
              </a:p>
            </p:txBody>
          </p:sp>
        </p:grpSp>
        <p:sp>
          <p:nvSpPr>
            <p:cNvPr id="401" name="Google Shape;401;p62"/>
            <p:cNvSpPr txBox="1"/>
            <p:nvPr/>
          </p:nvSpPr>
          <p:spPr>
            <a:xfrm rot="-1284024">
              <a:off x="1345415" y="792487"/>
              <a:ext cx="2196867"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#12 Handling network data</a:t>
              </a:r>
              <a:endParaRPr>
                <a:solidFill>
                  <a:srgbClr val="CC0000"/>
                </a:solidFill>
                <a:latin typeface="Oswald Medium"/>
                <a:ea typeface="Oswald Medium"/>
                <a:cs typeface="Oswald Medium"/>
                <a:sym typeface="Oswald Medium"/>
              </a:endParaRPr>
            </a:p>
          </p:txBody>
        </p:sp>
        <p:sp>
          <p:nvSpPr>
            <p:cNvPr id="402" name="Google Shape;402;p62"/>
            <p:cNvSpPr txBox="1"/>
            <p:nvPr/>
          </p:nvSpPr>
          <p:spPr>
            <a:xfrm rot="-1284024">
              <a:off x="2031215" y="792487"/>
              <a:ext cx="2196867"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#10+11 Handling text data</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3"/>
          <p:cNvSpPr txBox="1"/>
          <p:nvPr>
            <p:ph idx="1" type="body"/>
          </p:nvPr>
        </p:nvSpPr>
        <p:spPr>
          <a:xfrm>
            <a:off x="2743200" y="998425"/>
            <a:ext cx="6180000" cy="3540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Freebase, a once-popular knowledge graph	</a:t>
            </a:r>
            <a:endParaRPr sz="2000"/>
          </a:p>
          <a:p>
            <a:pPr indent="-355600" lvl="1" marL="914400" rtl="0" algn="l">
              <a:lnSpc>
                <a:spcPct val="115000"/>
              </a:lnSpc>
              <a:spcBef>
                <a:spcPts val="0"/>
              </a:spcBef>
              <a:spcAft>
                <a:spcPts val="0"/>
              </a:spcAft>
              <a:buSzPts val="2000"/>
              <a:buChar char="○"/>
            </a:pPr>
            <a:r>
              <a:rPr lang="en" sz="2000"/>
              <a:t>Now </a:t>
            </a:r>
            <a:r>
              <a:rPr lang="en" sz="2000"/>
              <a:t>defunct</a:t>
            </a:r>
            <a:r>
              <a:rPr lang="en" sz="2000"/>
              <a:t>, but still </a:t>
            </a:r>
            <a:r>
              <a:rPr lang="en" sz="2000" u="sng">
                <a:solidFill>
                  <a:schemeClr val="hlink"/>
                </a:solidFill>
                <a:hlinkClick r:id="rId3"/>
              </a:rPr>
              <a:t>available</a:t>
            </a:r>
            <a:endParaRPr sz="2000"/>
          </a:p>
          <a:p>
            <a:pPr indent="-355600" lvl="0" marL="457200" rtl="0" algn="l">
              <a:lnSpc>
                <a:spcPct val="115000"/>
              </a:lnSpc>
              <a:spcBef>
                <a:spcPts val="0"/>
              </a:spcBef>
              <a:spcAft>
                <a:spcPts val="0"/>
              </a:spcAft>
              <a:buSzPts val="2000"/>
              <a:buChar char="●"/>
            </a:pPr>
            <a:r>
              <a:rPr lang="en" sz="2000"/>
              <a:t>Contains information about &gt;3M people</a:t>
            </a:r>
            <a:endParaRPr sz="2000"/>
          </a:p>
          <a:p>
            <a:pPr indent="-355600" lvl="1" marL="914400" rtl="0" algn="l">
              <a:lnSpc>
                <a:spcPct val="115000"/>
              </a:lnSpc>
              <a:spcBef>
                <a:spcPts val="0"/>
              </a:spcBef>
              <a:spcAft>
                <a:spcPts val="0"/>
              </a:spcAft>
              <a:buSzPts val="2000"/>
              <a:buChar char="○"/>
            </a:pPr>
            <a:r>
              <a:rPr lang="en" sz="2000"/>
              <a:t>e</a:t>
            </a:r>
            <a:r>
              <a:rPr lang="en" sz="2000"/>
              <a:t>.g., Philip Seymour Hoffman = /m/02qgqt</a:t>
            </a:r>
            <a:endParaRPr sz="2000"/>
          </a:p>
          <a:p>
            <a:pPr indent="-355600" lvl="1" marL="914400" rtl="0" algn="l">
              <a:lnSpc>
                <a:spcPct val="115000"/>
              </a:lnSpc>
              <a:spcBef>
                <a:spcPts val="0"/>
              </a:spcBef>
              <a:spcAft>
                <a:spcPts val="0"/>
              </a:spcAft>
              <a:buSzPts val="2000"/>
              <a:buChar char="○"/>
            </a:pPr>
            <a:r>
              <a:rPr lang="en" sz="2000"/>
              <a:t>More info about some, less about others</a:t>
            </a:r>
            <a:endParaRPr sz="2000"/>
          </a:p>
          <a:p>
            <a:pPr indent="-355600" lvl="0" marL="457200" rtl="0" algn="l">
              <a:lnSpc>
                <a:spcPct val="115000"/>
              </a:lnSpc>
              <a:spcBef>
                <a:spcPts val="0"/>
              </a:spcBef>
              <a:spcAft>
                <a:spcPts val="0"/>
              </a:spcAft>
              <a:buSzPts val="2000"/>
              <a:buChar char="●"/>
            </a:pPr>
            <a:r>
              <a:rPr lang="en" sz="2000"/>
              <a:t>Start from 33K people with death date 2009–2014</a:t>
            </a:r>
            <a:endParaRPr sz="2000"/>
          </a:p>
          <a:p>
            <a:pPr indent="-355600" lvl="1" marL="914400" rtl="0" algn="l">
              <a:lnSpc>
                <a:spcPct val="115000"/>
              </a:lnSpc>
              <a:spcBef>
                <a:spcPts val="0"/>
              </a:spcBef>
              <a:spcAft>
                <a:spcPts val="0"/>
              </a:spcAft>
              <a:buSzPts val="2000"/>
              <a:buChar char="○"/>
            </a:pPr>
            <a:r>
              <a:rPr lang="en" sz="2000"/>
              <a:t>Further filtering → 2,362 people</a:t>
            </a:r>
            <a:endParaRPr sz="2000"/>
          </a:p>
          <a:p>
            <a:pPr indent="-355600" lvl="0" marL="457200" rtl="0" algn="l">
              <a:lnSpc>
                <a:spcPct val="115000"/>
              </a:lnSpc>
              <a:spcBef>
                <a:spcPts val="0"/>
              </a:spcBef>
              <a:spcAft>
                <a:spcPts val="0"/>
              </a:spcAft>
              <a:buSzPts val="2000"/>
              <a:buChar char="●"/>
            </a:pPr>
            <a:r>
              <a:rPr lang="en" sz="2000"/>
              <a:t>Extract </a:t>
            </a:r>
            <a:r>
              <a:rPr lang="en" sz="2000">
                <a:solidFill>
                  <a:schemeClr val="accent5"/>
                </a:solidFill>
              </a:rPr>
              <a:t>biographic information</a:t>
            </a:r>
            <a:r>
              <a:rPr lang="en" sz="2000"/>
              <a:t> from Freebase</a:t>
            </a:r>
            <a:endParaRPr sz="2000"/>
          </a:p>
        </p:txBody>
      </p:sp>
      <p:sp>
        <p:nvSpPr>
          <p:cNvPr id="408" name="Google Shape;408;p63"/>
          <p:cNvSpPr txBox="1"/>
          <p:nvPr>
            <p:ph type="title"/>
          </p:nvPr>
        </p:nvSpPr>
        <p:spPr>
          <a:xfrm>
            <a:off x="293000" y="129775"/>
            <a:ext cx="60978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500"/>
              <a:t>Recruiting the army of the dead:</a:t>
            </a:r>
            <a:endParaRPr sz="3500"/>
          </a:p>
        </p:txBody>
      </p:sp>
      <p:sp>
        <p:nvSpPr>
          <p:cNvPr id="409" name="Google Shape;409;p6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Freebase Logo optimised.svg" id="410" name="Google Shape;410;p63"/>
          <p:cNvPicPr preferRelativeResize="0"/>
          <p:nvPr/>
        </p:nvPicPr>
        <p:blipFill>
          <a:blip r:embed="rId4">
            <a:alphaModFix/>
          </a:blip>
          <a:stretch>
            <a:fillRect/>
          </a:stretch>
        </p:blipFill>
        <p:spPr>
          <a:xfrm>
            <a:off x="6462077" y="331600"/>
            <a:ext cx="2423675" cy="445950"/>
          </a:xfrm>
          <a:prstGeom prst="rect">
            <a:avLst/>
          </a:prstGeom>
          <a:noFill/>
          <a:ln>
            <a:noFill/>
          </a:ln>
        </p:spPr>
      </p:pic>
      <p:grpSp>
        <p:nvGrpSpPr>
          <p:cNvPr id="411" name="Google Shape;411;p63"/>
          <p:cNvGrpSpPr/>
          <p:nvPr/>
        </p:nvGrpSpPr>
        <p:grpSpPr>
          <a:xfrm>
            <a:off x="181300" y="1091175"/>
            <a:ext cx="4743683" cy="3772675"/>
            <a:chOff x="181300" y="1091175"/>
            <a:chExt cx="4743683" cy="3772675"/>
          </a:xfrm>
        </p:grpSpPr>
        <p:pic>
          <p:nvPicPr>
            <p:cNvPr id="412" name="Google Shape;412;p63"/>
            <p:cNvPicPr preferRelativeResize="0"/>
            <p:nvPr/>
          </p:nvPicPr>
          <p:blipFill>
            <a:blip r:embed="rId5">
              <a:alphaModFix/>
            </a:blip>
            <a:stretch>
              <a:fillRect/>
            </a:stretch>
          </p:blipFill>
          <p:spPr>
            <a:xfrm>
              <a:off x="181300" y="1091175"/>
              <a:ext cx="2469475" cy="3772675"/>
            </a:xfrm>
            <a:prstGeom prst="rect">
              <a:avLst/>
            </a:prstGeom>
            <a:noFill/>
            <a:ln cap="flat" cmpd="sng" w="19050">
              <a:solidFill>
                <a:schemeClr val="accent5"/>
              </a:solidFill>
              <a:prstDash val="solid"/>
              <a:round/>
              <a:headEnd len="sm" w="sm" type="none"/>
              <a:tailEnd len="sm" w="sm" type="none"/>
            </a:ln>
          </p:spPr>
        </p:pic>
        <p:cxnSp>
          <p:nvCxnSpPr>
            <p:cNvPr id="413" name="Google Shape;413;p63"/>
            <p:cNvCxnSpPr/>
            <p:nvPr/>
          </p:nvCxnSpPr>
          <p:spPr>
            <a:xfrm flipH="1">
              <a:off x="2662683" y="3902175"/>
              <a:ext cx="2262300" cy="383700"/>
            </a:xfrm>
            <a:prstGeom prst="straightConnector1">
              <a:avLst/>
            </a:prstGeom>
            <a:noFill/>
            <a:ln cap="flat" cmpd="sng" w="19050">
              <a:solidFill>
                <a:schemeClr val="accent5"/>
              </a:solidFill>
              <a:prstDash val="solid"/>
              <a:round/>
              <a:headEnd len="med" w="med" type="none"/>
              <a:tailEnd len="med" w="med" type="none"/>
            </a:ln>
          </p:spPr>
        </p:cxnSp>
      </p:grpSp>
      <p:grpSp>
        <p:nvGrpSpPr>
          <p:cNvPr id="414" name="Google Shape;414;p63"/>
          <p:cNvGrpSpPr/>
          <p:nvPr/>
        </p:nvGrpSpPr>
        <p:grpSpPr>
          <a:xfrm>
            <a:off x="4121725" y="3834497"/>
            <a:ext cx="3380273" cy="1228253"/>
            <a:chOff x="159325" y="405497"/>
            <a:chExt cx="3380273" cy="1228253"/>
          </a:xfrm>
        </p:grpSpPr>
        <p:grpSp>
          <p:nvGrpSpPr>
            <p:cNvPr id="415" name="Google Shape;415;p63"/>
            <p:cNvGrpSpPr/>
            <p:nvPr/>
          </p:nvGrpSpPr>
          <p:grpSpPr>
            <a:xfrm>
              <a:off x="159325" y="547100"/>
              <a:ext cx="2367483" cy="1086650"/>
              <a:chOff x="6712525" y="394700"/>
              <a:chExt cx="2367483" cy="1086650"/>
            </a:xfrm>
          </p:grpSpPr>
          <p:pic>
            <p:nvPicPr>
              <p:cNvPr id="416" name="Google Shape;416;p63"/>
              <p:cNvPicPr preferRelativeResize="0"/>
              <p:nvPr/>
            </p:nvPicPr>
            <p:blipFill>
              <a:blip r:embed="rId6">
                <a:alphaModFix/>
              </a:blip>
              <a:stretch>
                <a:fillRect/>
              </a:stretch>
            </p:blipFill>
            <p:spPr>
              <a:xfrm>
                <a:off x="6712525" y="623950"/>
                <a:ext cx="891416" cy="857400"/>
              </a:xfrm>
              <a:prstGeom prst="rect">
                <a:avLst/>
              </a:prstGeom>
              <a:noFill/>
              <a:ln>
                <a:noFill/>
              </a:ln>
            </p:spPr>
          </p:pic>
          <p:sp>
            <p:nvSpPr>
              <p:cNvPr id="417" name="Google Shape;417;p63"/>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#2 Handling data</a:t>
                </a:r>
                <a:endParaRPr>
                  <a:solidFill>
                    <a:srgbClr val="CC0000"/>
                  </a:solidFill>
                  <a:latin typeface="Oswald Medium"/>
                  <a:ea typeface="Oswald Medium"/>
                  <a:cs typeface="Oswald Medium"/>
                  <a:sym typeface="Oswald Medium"/>
                </a:endParaRPr>
              </a:p>
            </p:txBody>
          </p:sp>
        </p:grpSp>
        <p:sp>
          <p:nvSpPr>
            <p:cNvPr id="418" name="Google Shape;418;p63"/>
            <p:cNvSpPr txBox="1"/>
            <p:nvPr/>
          </p:nvSpPr>
          <p:spPr>
            <a:xfrm rot="-1284024">
              <a:off x="1345415" y="792487"/>
              <a:ext cx="2196867"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#12 Handling network data</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Bildergebnis für hadoop" id="423" name="Google Shape;423;p64"/>
          <p:cNvPicPr preferRelativeResize="0"/>
          <p:nvPr/>
        </p:nvPicPr>
        <p:blipFill>
          <a:blip r:embed="rId3">
            <a:alphaModFix/>
          </a:blip>
          <a:stretch>
            <a:fillRect/>
          </a:stretch>
        </p:blipFill>
        <p:spPr>
          <a:xfrm>
            <a:off x="6845150" y="386887"/>
            <a:ext cx="1877875" cy="1467362"/>
          </a:xfrm>
          <a:prstGeom prst="rect">
            <a:avLst/>
          </a:prstGeom>
          <a:noFill/>
          <a:ln>
            <a:noFill/>
          </a:ln>
        </p:spPr>
      </p:pic>
      <p:sp>
        <p:nvSpPr>
          <p:cNvPr id="424" name="Google Shape;424;p64"/>
          <p:cNvSpPr txBox="1"/>
          <p:nvPr>
            <p:ph idx="1" type="body"/>
          </p:nvPr>
        </p:nvSpPr>
        <p:spPr>
          <a:xfrm>
            <a:off x="457200" y="1227025"/>
            <a:ext cx="8392200" cy="35400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500"/>
              </a:spcBef>
              <a:spcAft>
                <a:spcPts val="0"/>
              </a:spcAft>
              <a:buSzPts val="2500"/>
              <a:buChar char="●"/>
            </a:pPr>
            <a:r>
              <a:rPr lang="en" sz="2500"/>
              <a:t>Counting names in Spinn3r dump: Hadoop (Java)</a:t>
            </a:r>
            <a:endParaRPr sz="2500"/>
          </a:p>
          <a:p>
            <a:pPr indent="-387350" lvl="0" marL="457200" rtl="0" algn="l">
              <a:lnSpc>
                <a:spcPct val="115000"/>
              </a:lnSpc>
              <a:spcBef>
                <a:spcPts val="500"/>
              </a:spcBef>
              <a:spcAft>
                <a:spcPts val="0"/>
              </a:spcAft>
              <a:buSzPts val="2500"/>
              <a:buChar char="●"/>
            </a:pPr>
            <a:r>
              <a:rPr lang="en" sz="2500"/>
              <a:t>Extracting info from Freebase: Python, Perl</a:t>
            </a:r>
            <a:endParaRPr sz="2500"/>
          </a:p>
          <a:p>
            <a:pPr indent="-387350" lvl="0" marL="457200" rtl="0" algn="l">
              <a:lnSpc>
                <a:spcPct val="115000"/>
              </a:lnSpc>
              <a:spcBef>
                <a:spcPts val="500"/>
              </a:spcBef>
              <a:spcAft>
                <a:spcPts val="0"/>
              </a:spcAft>
              <a:buSzPts val="2500"/>
              <a:buChar char="●"/>
            </a:pPr>
            <a:r>
              <a:rPr lang="en" sz="2500"/>
              <a:t>Once data was small enough: R (</a:t>
            </a:r>
            <a:r>
              <a:rPr lang="en" sz="2500" u="sng">
                <a:solidFill>
                  <a:schemeClr val="hlink"/>
                </a:solidFill>
                <a:hlinkClick r:id="rId4"/>
              </a:rPr>
              <a:t>script</a:t>
            </a:r>
            <a:r>
              <a:rPr lang="en" sz="2500"/>
              <a:t>, </a:t>
            </a:r>
            <a:r>
              <a:rPr lang="en" sz="2500" u="sng">
                <a:solidFill>
                  <a:schemeClr val="hlink"/>
                </a:solidFill>
                <a:hlinkClick r:id="rId5"/>
              </a:rPr>
              <a:t>repo</a:t>
            </a:r>
            <a:r>
              <a:rPr lang="en" sz="2500"/>
              <a:t>)</a:t>
            </a:r>
            <a:endParaRPr sz="2500"/>
          </a:p>
          <a:p>
            <a:pPr indent="-387350" lvl="1" marL="914400" rtl="0" algn="l">
              <a:lnSpc>
                <a:spcPct val="115000"/>
              </a:lnSpc>
              <a:spcBef>
                <a:spcPts val="500"/>
              </a:spcBef>
              <a:spcAft>
                <a:spcPts val="0"/>
              </a:spcAft>
              <a:buSzPts val="2500"/>
              <a:buChar char="○"/>
            </a:pPr>
            <a:r>
              <a:rPr lang="en" sz="2500"/>
              <a:t>Statistical analyses</a:t>
            </a:r>
            <a:endParaRPr sz="2500"/>
          </a:p>
          <a:p>
            <a:pPr indent="-387350" lvl="1" marL="914400" rtl="0" algn="l">
              <a:lnSpc>
                <a:spcPct val="115000"/>
              </a:lnSpc>
              <a:spcBef>
                <a:spcPts val="500"/>
              </a:spcBef>
              <a:spcAft>
                <a:spcPts val="0"/>
              </a:spcAft>
              <a:buSzPts val="2500"/>
              <a:buChar char="○"/>
            </a:pPr>
            <a:r>
              <a:rPr lang="en" sz="2500"/>
              <a:t>Plotting</a:t>
            </a:r>
            <a:endParaRPr sz="2500"/>
          </a:p>
          <a:p>
            <a:pPr indent="-387350" lvl="1" marL="914400" rtl="0" algn="l">
              <a:lnSpc>
                <a:spcPct val="115000"/>
              </a:lnSpc>
              <a:spcBef>
                <a:spcPts val="500"/>
              </a:spcBef>
              <a:spcAft>
                <a:spcPts val="0"/>
              </a:spcAft>
              <a:buSzPts val="2500"/>
              <a:buChar char="○"/>
            </a:pPr>
            <a:r>
              <a:rPr lang="en" sz="2500"/>
              <a:t>Read data as CSV once (minutes), then serialized to binary format and deserialized in later runs (seconds)</a:t>
            </a:r>
            <a:endParaRPr sz="2500"/>
          </a:p>
        </p:txBody>
      </p:sp>
      <p:sp>
        <p:nvSpPr>
          <p:cNvPr id="425" name="Google Shape;425;p64"/>
          <p:cNvSpPr txBox="1"/>
          <p:nvPr>
            <p:ph type="title"/>
          </p:nvPr>
        </p:nvSpPr>
        <p:spPr>
          <a:xfrm>
            <a:off x="691341" y="205975"/>
            <a:ext cx="76683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Tools used</a:t>
            </a:r>
            <a:endParaRPr sz="3500"/>
          </a:p>
        </p:txBody>
      </p:sp>
      <p:sp>
        <p:nvSpPr>
          <p:cNvPr id="426" name="Google Shape;426;p6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427" name="Google Shape;427;p64"/>
          <p:cNvGrpSpPr/>
          <p:nvPr/>
        </p:nvGrpSpPr>
        <p:grpSpPr>
          <a:xfrm>
            <a:off x="5340925" y="-30554"/>
            <a:ext cx="2981728" cy="1511903"/>
            <a:chOff x="6712525" y="-30554"/>
            <a:chExt cx="2981728" cy="1511903"/>
          </a:xfrm>
        </p:grpSpPr>
        <p:pic>
          <p:nvPicPr>
            <p:cNvPr id="428" name="Google Shape;428;p64"/>
            <p:cNvPicPr preferRelativeResize="0"/>
            <p:nvPr/>
          </p:nvPicPr>
          <p:blipFill>
            <a:blip r:embed="rId6">
              <a:alphaModFix/>
            </a:blip>
            <a:stretch>
              <a:fillRect/>
            </a:stretch>
          </p:blipFill>
          <p:spPr>
            <a:xfrm>
              <a:off x="6712525" y="623950"/>
              <a:ext cx="891416" cy="857400"/>
            </a:xfrm>
            <a:prstGeom prst="rect">
              <a:avLst/>
            </a:prstGeom>
            <a:noFill/>
            <a:ln>
              <a:noFill/>
            </a:ln>
          </p:spPr>
        </p:pic>
        <p:sp>
          <p:nvSpPr>
            <p:cNvPr id="429" name="Google Shape;429;p64"/>
            <p:cNvSpPr txBox="1"/>
            <p:nvPr/>
          </p:nvSpPr>
          <p:spPr>
            <a:xfrm rot="-1283670">
              <a:off x="7415704" y="357415"/>
              <a:ext cx="2243498" cy="6157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#13 Scaling to</a:t>
              </a:r>
              <a:endParaRPr>
                <a:solidFill>
                  <a:srgbClr val="CC0000"/>
                </a:solidFill>
                <a:latin typeface="Oswald Medium"/>
                <a:ea typeface="Oswald Medium"/>
                <a:cs typeface="Oswald Medium"/>
                <a:sym typeface="Oswald Medium"/>
              </a:endParaRPr>
            </a:p>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massive data</a:t>
              </a:r>
              <a:endParaRPr>
                <a:solidFill>
                  <a:srgbClr val="CC0000"/>
                </a:solidFill>
                <a:latin typeface="Oswald Medium"/>
                <a:ea typeface="Oswald Medium"/>
                <a:cs typeface="Oswald Medium"/>
                <a:sym typeface="Oswald Medium"/>
              </a:endParaRPr>
            </a:p>
          </p:txBody>
        </p:sp>
      </p:grpSp>
      <p:grpSp>
        <p:nvGrpSpPr>
          <p:cNvPr id="430" name="Google Shape;430;p64"/>
          <p:cNvGrpSpPr/>
          <p:nvPr/>
        </p:nvGrpSpPr>
        <p:grpSpPr>
          <a:xfrm>
            <a:off x="7017325" y="2909300"/>
            <a:ext cx="2367483" cy="1086650"/>
            <a:chOff x="6712525" y="394700"/>
            <a:chExt cx="2367483" cy="1086650"/>
          </a:xfrm>
        </p:grpSpPr>
        <p:pic>
          <p:nvPicPr>
            <p:cNvPr id="431" name="Google Shape;431;p64"/>
            <p:cNvPicPr preferRelativeResize="0"/>
            <p:nvPr/>
          </p:nvPicPr>
          <p:blipFill>
            <a:blip r:embed="rId6">
              <a:alphaModFix/>
            </a:blip>
            <a:stretch>
              <a:fillRect/>
            </a:stretch>
          </p:blipFill>
          <p:spPr>
            <a:xfrm>
              <a:off x="6712525" y="623950"/>
              <a:ext cx="891416" cy="857400"/>
            </a:xfrm>
            <a:prstGeom prst="rect">
              <a:avLst/>
            </a:prstGeom>
            <a:noFill/>
            <a:ln>
              <a:noFill/>
            </a:ln>
          </p:spPr>
        </p:pic>
        <p:sp>
          <p:nvSpPr>
            <p:cNvPr id="432" name="Google Shape;432;p64"/>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#2 Handling data</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5"/>
          <p:cNvSpPr txBox="1"/>
          <p:nvPr>
            <p:ph idx="1" type="body"/>
          </p:nvPr>
        </p:nvSpPr>
        <p:spPr>
          <a:xfrm>
            <a:off x="457200" y="1227025"/>
            <a:ext cx="8392200" cy="35400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SzPts val="2500"/>
              <a:buChar char="●"/>
            </a:pPr>
            <a:r>
              <a:rPr i="1" lang="en" sz="2500"/>
              <a:t>t</a:t>
            </a:r>
            <a:r>
              <a:rPr lang="en" sz="2500"/>
              <a:t>: relative time </a:t>
            </a:r>
            <a:r>
              <a:rPr i="1" lang="en" sz="2500"/>
              <a:t>t</a:t>
            </a:r>
            <a:r>
              <a:rPr lang="en" sz="2500"/>
              <a:t>, counting days since death</a:t>
            </a:r>
            <a:endParaRPr sz="2500"/>
          </a:p>
          <a:p>
            <a:pPr indent="-387350" lvl="1" marL="914400" rtl="0" algn="l">
              <a:lnSpc>
                <a:spcPct val="115000"/>
              </a:lnSpc>
              <a:spcBef>
                <a:spcPts val="0"/>
              </a:spcBef>
              <a:spcAft>
                <a:spcPts val="0"/>
              </a:spcAft>
              <a:buSzPts val="2500"/>
              <a:buChar char="○"/>
            </a:pPr>
            <a:r>
              <a:rPr i="1" lang="en" sz="2500"/>
              <a:t>t</a:t>
            </a:r>
            <a:r>
              <a:rPr lang="en" sz="2500"/>
              <a:t> = 0: day of death</a:t>
            </a:r>
            <a:endParaRPr sz="2500"/>
          </a:p>
          <a:p>
            <a:pPr indent="-387350" lvl="0" marL="457200" rtl="0" algn="l">
              <a:lnSpc>
                <a:spcPct val="115000"/>
              </a:lnSpc>
              <a:spcBef>
                <a:spcPts val="0"/>
              </a:spcBef>
              <a:spcAft>
                <a:spcPts val="0"/>
              </a:spcAft>
              <a:buSzPts val="2500"/>
              <a:buChar char="●"/>
            </a:pPr>
            <a:r>
              <a:rPr i="1" lang="en" sz="2500"/>
              <a:t>S</a:t>
            </a:r>
            <a:r>
              <a:rPr baseline="-25000" i="1" lang="en" sz="2500"/>
              <a:t>i</a:t>
            </a:r>
            <a:r>
              <a:rPr lang="en" sz="2500"/>
              <a:t>(</a:t>
            </a:r>
            <a:r>
              <a:rPr i="1" lang="en" sz="2500"/>
              <a:t>t</a:t>
            </a:r>
            <a:r>
              <a:rPr lang="en" sz="2500"/>
              <a:t>): fraction of documents in which person </a:t>
            </a:r>
            <a:r>
              <a:rPr i="1" lang="en" sz="2500"/>
              <a:t>i</a:t>
            </a:r>
            <a:r>
              <a:rPr lang="en" sz="2500"/>
              <a:t> was mentioned, out of all documents published on day </a:t>
            </a:r>
            <a:r>
              <a:rPr i="1" lang="en" sz="2500"/>
              <a:t>t</a:t>
            </a:r>
            <a:endParaRPr i="1" sz="2500"/>
          </a:p>
          <a:p>
            <a:pPr indent="-387350" lvl="1" marL="914400" rtl="0" algn="l">
              <a:lnSpc>
                <a:spcPct val="115000"/>
              </a:lnSpc>
              <a:spcBef>
                <a:spcPts val="0"/>
              </a:spcBef>
              <a:spcAft>
                <a:spcPts val="0"/>
              </a:spcAft>
              <a:buSzPts val="2500"/>
              <a:buChar char="○"/>
            </a:pPr>
            <a:r>
              <a:rPr lang="en" sz="2500"/>
              <a:t>For mention time series, consider logarithms:</a:t>
            </a:r>
            <a:br>
              <a:rPr lang="en" sz="2500"/>
            </a:br>
            <a:r>
              <a:rPr lang="en" sz="2500">
                <a:solidFill>
                  <a:schemeClr val="dk2"/>
                </a:solidFill>
              </a:rPr>
              <a:t>log</a:t>
            </a:r>
            <a:r>
              <a:rPr baseline="-25000" lang="en" sz="2500">
                <a:solidFill>
                  <a:schemeClr val="dk2"/>
                </a:solidFill>
              </a:rPr>
              <a:t>10</a:t>
            </a:r>
            <a:r>
              <a:rPr lang="en" sz="2500">
                <a:solidFill>
                  <a:schemeClr val="dk2"/>
                </a:solidFill>
              </a:rPr>
              <a:t> </a:t>
            </a:r>
            <a:r>
              <a:rPr i="1" lang="en" sz="2500">
                <a:solidFill>
                  <a:schemeClr val="dk2"/>
                </a:solidFill>
              </a:rPr>
              <a:t>S</a:t>
            </a:r>
            <a:r>
              <a:rPr baseline="-25000" i="1" lang="en" sz="2500">
                <a:solidFill>
                  <a:schemeClr val="dk2"/>
                </a:solidFill>
              </a:rPr>
              <a:t>i</a:t>
            </a:r>
            <a:r>
              <a:rPr lang="en" sz="2500">
                <a:solidFill>
                  <a:schemeClr val="dk2"/>
                </a:solidFill>
              </a:rPr>
              <a:t>(</a:t>
            </a:r>
            <a:r>
              <a:rPr i="1" lang="en" sz="2500">
                <a:solidFill>
                  <a:schemeClr val="dk2"/>
                </a:solidFill>
              </a:rPr>
              <a:t>t</a:t>
            </a:r>
            <a:r>
              <a:rPr lang="en" sz="2500">
                <a:solidFill>
                  <a:schemeClr val="dk2"/>
                </a:solidFill>
              </a:rPr>
              <a:t>)</a:t>
            </a:r>
            <a:endParaRPr sz="2500"/>
          </a:p>
        </p:txBody>
      </p:sp>
      <p:sp>
        <p:nvSpPr>
          <p:cNvPr id="438" name="Google Shape;438;p6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Intrat: Mention time series (our protagonist)</a:t>
            </a:r>
            <a:endParaRPr sz="3500"/>
          </a:p>
        </p:txBody>
      </p:sp>
      <p:sp>
        <p:nvSpPr>
          <p:cNvPr id="439" name="Google Shape;439;p6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440" name="Google Shape;440;p65"/>
          <p:cNvGrpSpPr/>
          <p:nvPr/>
        </p:nvGrpSpPr>
        <p:grpSpPr>
          <a:xfrm>
            <a:off x="2902525" y="3539898"/>
            <a:ext cx="2508774" cy="1141851"/>
            <a:chOff x="6712525" y="339498"/>
            <a:chExt cx="2508774" cy="1141851"/>
          </a:xfrm>
        </p:grpSpPr>
        <p:pic>
          <p:nvPicPr>
            <p:cNvPr id="441" name="Google Shape;441;p65"/>
            <p:cNvPicPr preferRelativeResize="0"/>
            <p:nvPr/>
          </p:nvPicPr>
          <p:blipFill>
            <a:blip r:embed="rId3">
              <a:alphaModFix/>
            </a:blip>
            <a:stretch>
              <a:fillRect/>
            </a:stretch>
          </p:blipFill>
          <p:spPr>
            <a:xfrm>
              <a:off x="6712525" y="623950"/>
              <a:ext cx="891416" cy="857400"/>
            </a:xfrm>
            <a:prstGeom prst="rect">
              <a:avLst/>
            </a:prstGeom>
            <a:noFill/>
            <a:ln>
              <a:noFill/>
            </a:ln>
          </p:spPr>
        </p:pic>
        <p:sp>
          <p:nvSpPr>
            <p:cNvPr id="442" name="Google Shape;442;p65"/>
            <p:cNvSpPr txBox="1"/>
            <p:nvPr/>
          </p:nvSpPr>
          <p:spPr>
            <a:xfrm rot="-1283596">
              <a:off x="7456799" y="645189"/>
              <a:ext cx="1751801"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#1–13 ADA loves logs!</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Mention time series: examples</a:t>
            </a:r>
            <a:endParaRPr sz="3500"/>
          </a:p>
        </p:txBody>
      </p:sp>
      <p:sp>
        <p:nvSpPr>
          <p:cNvPr id="448" name="Google Shape;448;p6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49" name="Google Shape;449;p66"/>
          <p:cNvPicPr preferRelativeResize="0"/>
          <p:nvPr/>
        </p:nvPicPr>
        <p:blipFill rotWithShape="1">
          <a:blip r:embed="rId3">
            <a:alphaModFix/>
          </a:blip>
          <a:srcRect b="49710" l="0" r="0" t="0"/>
          <a:stretch/>
        </p:blipFill>
        <p:spPr>
          <a:xfrm>
            <a:off x="1343800" y="1182025"/>
            <a:ext cx="6300750" cy="1802975"/>
          </a:xfrm>
          <a:prstGeom prst="rect">
            <a:avLst/>
          </a:prstGeom>
          <a:noFill/>
          <a:ln>
            <a:noFill/>
          </a:ln>
        </p:spPr>
      </p:pic>
      <p:sp>
        <p:nvSpPr>
          <p:cNvPr id="450" name="Google Shape;450;p66"/>
          <p:cNvSpPr txBox="1"/>
          <p:nvPr/>
        </p:nvSpPr>
        <p:spPr>
          <a:xfrm>
            <a:off x="144300" y="1823250"/>
            <a:ext cx="100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FF9900"/>
                </a:solidFill>
                <a:latin typeface="Calibri"/>
                <a:ea typeface="Calibri"/>
                <a:cs typeface="Calibri"/>
                <a:sym typeface="Calibri"/>
              </a:rPr>
              <a:t>News</a:t>
            </a:r>
            <a:endParaRPr b="1" sz="2500">
              <a:solidFill>
                <a:srgbClr val="FF9900"/>
              </a:solidFill>
              <a:latin typeface="Calibri"/>
              <a:ea typeface="Calibri"/>
              <a:cs typeface="Calibri"/>
              <a:sym typeface="Calibri"/>
            </a:endParaRPr>
          </a:p>
        </p:txBody>
      </p:sp>
      <p:grpSp>
        <p:nvGrpSpPr>
          <p:cNvPr id="451" name="Google Shape;451;p66"/>
          <p:cNvGrpSpPr/>
          <p:nvPr/>
        </p:nvGrpSpPr>
        <p:grpSpPr>
          <a:xfrm>
            <a:off x="7648550" y="2073400"/>
            <a:ext cx="1442050" cy="1752475"/>
            <a:chOff x="7648550" y="2073400"/>
            <a:chExt cx="1442050" cy="1752475"/>
          </a:xfrm>
        </p:grpSpPr>
        <p:sp>
          <p:nvSpPr>
            <p:cNvPr id="452" name="Google Shape;452;p66"/>
            <p:cNvSpPr txBox="1"/>
            <p:nvPr/>
          </p:nvSpPr>
          <p:spPr>
            <a:xfrm>
              <a:off x="7845600" y="2261675"/>
              <a:ext cx="124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FF"/>
                  </a:solidFill>
                  <a:latin typeface="Calibri"/>
                  <a:ea typeface="Calibri"/>
                  <a:cs typeface="Calibri"/>
                  <a:sym typeface="Calibri"/>
                </a:rPr>
                <a:t>Smoothed via “</a:t>
              </a:r>
              <a:r>
                <a:rPr lang="en" sz="1200" u="sng">
                  <a:solidFill>
                    <a:srgbClr val="FF00FF"/>
                  </a:solidFill>
                  <a:latin typeface="Calibri"/>
                  <a:ea typeface="Calibri"/>
                  <a:cs typeface="Calibri"/>
                  <a:sym typeface="Calibri"/>
                  <a:hlinkClick r:id="rId4">
                    <a:extLst>
                      <a:ext uri="{A12FA001-AC4F-418D-AE19-62706E023703}">
                        <ahyp:hlinkClr val="tx"/>
                      </a:ext>
                    </a:extLst>
                  </a:hlinkClick>
                </a:rPr>
                <a:t>Friedman’s</a:t>
              </a:r>
              <a:endParaRPr sz="1200">
                <a:solidFill>
                  <a:srgbClr val="FF00FF"/>
                </a:solidFill>
                <a:latin typeface="Calibri"/>
                <a:ea typeface="Calibri"/>
                <a:cs typeface="Calibri"/>
                <a:sym typeface="Calibri"/>
              </a:endParaRPr>
            </a:p>
            <a:p>
              <a:pPr indent="0" lvl="0" marL="0" rtl="0" algn="l">
                <a:spcBef>
                  <a:spcPts val="0"/>
                </a:spcBef>
                <a:spcAft>
                  <a:spcPts val="0"/>
                </a:spcAft>
                <a:buNone/>
              </a:pPr>
              <a:r>
                <a:rPr lang="en" sz="1200" u="sng">
                  <a:solidFill>
                    <a:srgbClr val="FF00FF"/>
                  </a:solidFill>
                  <a:latin typeface="Calibri"/>
                  <a:ea typeface="Calibri"/>
                  <a:cs typeface="Calibri"/>
                  <a:sym typeface="Calibri"/>
                  <a:hlinkClick r:id="rId5">
                    <a:extLst>
                      <a:ext uri="{A12FA001-AC4F-418D-AE19-62706E023703}">
                        <ahyp:hlinkClr val="tx"/>
                      </a:ext>
                    </a:extLst>
                  </a:hlinkClick>
                </a:rPr>
                <a:t>super smoother</a:t>
              </a:r>
              <a:r>
                <a:rPr lang="en" sz="1200">
                  <a:solidFill>
                    <a:srgbClr val="FF00FF"/>
                  </a:solidFill>
                  <a:latin typeface="Calibri"/>
                  <a:ea typeface="Calibri"/>
                  <a:cs typeface="Calibri"/>
                  <a:sym typeface="Calibri"/>
                </a:rPr>
                <a:t>”</a:t>
              </a:r>
              <a:endParaRPr sz="1200">
                <a:solidFill>
                  <a:srgbClr val="FF00FF"/>
                </a:solidFill>
                <a:latin typeface="Calibri"/>
                <a:ea typeface="Calibri"/>
                <a:cs typeface="Calibri"/>
                <a:sym typeface="Calibri"/>
              </a:endParaRPr>
            </a:p>
          </p:txBody>
        </p:sp>
        <p:cxnSp>
          <p:nvCxnSpPr>
            <p:cNvPr id="453" name="Google Shape;453;p66"/>
            <p:cNvCxnSpPr/>
            <p:nvPr/>
          </p:nvCxnSpPr>
          <p:spPr>
            <a:xfrm rot="10800000">
              <a:off x="7648550" y="2073400"/>
              <a:ext cx="278100" cy="305700"/>
            </a:xfrm>
            <a:prstGeom prst="straightConnector1">
              <a:avLst/>
            </a:prstGeom>
            <a:noFill/>
            <a:ln cap="flat" cmpd="sng" w="9525">
              <a:solidFill>
                <a:srgbClr val="FF00FF"/>
              </a:solidFill>
              <a:prstDash val="solid"/>
              <a:round/>
              <a:headEnd len="med" w="med" type="none"/>
              <a:tailEnd len="med" w="med" type="triangle"/>
            </a:ln>
          </p:spPr>
        </p:cxnSp>
        <p:cxnSp>
          <p:nvCxnSpPr>
            <p:cNvPr id="454" name="Google Shape;454;p66"/>
            <p:cNvCxnSpPr/>
            <p:nvPr/>
          </p:nvCxnSpPr>
          <p:spPr>
            <a:xfrm flipH="1">
              <a:off x="7724650" y="2962775"/>
              <a:ext cx="324300" cy="863100"/>
            </a:xfrm>
            <a:prstGeom prst="straightConnector1">
              <a:avLst/>
            </a:prstGeom>
            <a:noFill/>
            <a:ln cap="flat" cmpd="sng" w="9525">
              <a:solidFill>
                <a:srgbClr val="FF00FF"/>
              </a:solidFill>
              <a:prstDash val="solid"/>
              <a:round/>
              <a:headEnd len="med" w="med" type="none"/>
              <a:tailEnd len="med" w="med" type="triangle"/>
            </a:ln>
          </p:spPr>
        </p:cxnSp>
      </p:grpSp>
      <p:grpSp>
        <p:nvGrpSpPr>
          <p:cNvPr id="455" name="Google Shape;455;p66"/>
          <p:cNvGrpSpPr/>
          <p:nvPr/>
        </p:nvGrpSpPr>
        <p:grpSpPr>
          <a:xfrm>
            <a:off x="144300" y="3066650"/>
            <a:ext cx="7500250" cy="1802975"/>
            <a:chOff x="144300" y="3066650"/>
            <a:chExt cx="7500250" cy="1802975"/>
          </a:xfrm>
        </p:grpSpPr>
        <p:sp>
          <p:nvSpPr>
            <p:cNvPr id="456" name="Google Shape;456;p66"/>
            <p:cNvSpPr txBox="1"/>
            <p:nvPr/>
          </p:nvSpPr>
          <p:spPr>
            <a:xfrm>
              <a:off x="144300" y="3499650"/>
              <a:ext cx="1440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4A86E8"/>
                  </a:solidFill>
                  <a:latin typeface="Calibri"/>
                  <a:ea typeface="Calibri"/>
                  <a:cs typeface="Calibri"/>
                  <a:sym typeface="Calibri"/>
                </a:rPr>
                <a:t>Twitter</a:t>
              </a:r>
              <a:endParaRPr b="1" sz="2500">
                <a:solidFill>
                  <a:srgbClr val="4A86E8"/>
                </a:solidFill>
                <a:latin typeface="Calibri"/>
                <a:ea typeface="Calibri"/>
                <a:cs typeface="Calibri"/>
                <a:sym typeface="Calibri"/>
              </a:endParaRPr>
            </a:p>
          </p:txBody>
        </p:sp>
        <p:pic>
          <p:nvPicPr>
            <p:cNvPr id="457" name="Google Shape;457;p66"/>
            <p:cNvPicPr preferRelativeResize="0"/>
            <p:nvPr/>
          </p:nvPicPr>
          <p:blipFill rotWithShape="1">
            <a:blip r:embed="rId3">
              <a:alphaModFix/>
            </a:blip>
            <a:srcRect b="0" l="0" r="0" t="49710"/>
            <a:stretch/>
          </p:blipFill>
          <p:spPr>
            <a:xfrm>
              <a:off x="1343800" y="3066650"/>
              <a:ext cx="6300750" cy="1802975"/>
            </a:xfrm>
            <a:prstGeom prst="rect">
              <a:avLst/>
            </a:prstGeom>
            <a:noFill/>
            <a:ln>
              <a:noFill/>
            </a:ln>
          </p:spPr>
        </p:pic>
      </p:grpSp>
      <p:grpSp>
        <p:nvGrpSpPr>
          <p:cNvPr id="458" name="Google Shape;458;p66"/>
          <p:cNvGrpSpPr/>
          <p:nvPr/>
        </p:nvGrpSpPr>
        <p:grpSpPr>
          <a:xfrm>
            <a:off x="83125" y="13700"/>
            <a:ext cx="2367483" cy="1086650"/>
            <a:chOff x="6712525" y="394700"/>
            <a:chExt cx="2367483" cy="1086650"/>
          </a:xfrm>
        </p:grpSpPr>
        <p:pic>
          <p:nvPicPr>
            <p:cNvPr id="459" name="Google Shape;459;p66"/>
            <p:cNvPicPr preferRelativeResize="0"/>
            <p:nvPr/>
          </p:nvPicPr>
          <p:blipFill>
            <a:blip r:embed="rId6">
              <a:alphaModFix/>
            </a:blip>
            <a:stretch>
              <a:fillRect/>
            </a:stretch>
          </p:blipFill>
          <p:spPr>
            <a:xfrm>
              <a:off x="6712525" y="623950"/>
              <a:ext cx="891416" cy="857400"/>
            </a:xfrm>
            <a:prstGeom prst="rect">
              <a:avLst/>
            </a:prstGeom>
            <a:noFill/>
            <a:ln>
              <a:noFill/>
            </a:ln>
          </p:spPr>
        </p:pic>
        <p:sp>
          <p:nvSpPr>
            <p:cNvPr id="460" name="Google Shape;460;p66"/>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#3 Visualizing data</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7"/>
          <p:cNvSpPr txBox="1"/>
          <p:nvPr>
            <p:ph type="title"/>
          </p:nvPr>
        </p:nvSpPr>
        <p:spPr>
          <a:xfrm>
            <a:off x="457200" y="18823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2:</a:t>
            </a:r>
            <a:endParaRPr/>
          </a:p>
          <a:p>
            <a:pPr indent="0" lvl="0" marL="0" rtl="0" algn="ctr">
              <a:spcBef>
                <a:spcPts val="0"/>
              </a:spcBef>
              <a:spcAft>
                <a:spcPts val="0"/>
              </a:spcAft>
              <a:buNone/>
            </a:pPr>
            <a:r>
              <a:rPr lang="en"/>
              <a:t>The shape of postmortem memory</a:t>
            </a:r>
            <a:endParaRPr/>
          </a:p>
        </p:txBody>
      </p:sp>
      <p:sp>
        <p:nvSpPr>
          <p:cNvPr id="466" name="Google Shape;466;p6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Average mention time series</a:t>
            </a:r>
            <a:endParaRPr sz="3500"/>
          </a:p>
        </p:txBody>
      </p:sp>
      <p:sp>
        <p:nvSpPr>
          <p:cNvPr id="472" name="Google Shape;472;p6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73" name="Google Shape;473;p68"/>
          <p:cNvPicPr preferRelativeResize="0"/>
          <p:nvPr/>
        </p:nvPicPr>
        <p:blipFill rotWithShape="1">
          <a:blip r:embed="rId3">
            <a:alphaModFix/>
          </a:blip>
          <a:srcRect b="0" l="0" r="51641" t="0"/>
          <a:stretch/>
        </p:blipFill>
        <p:spPr>
          <a:xfrm>
            <a:off x="2423950" y="1305775"/>
            <a:ext cx="4303426" cy="3355625"/>
          </a:xfrm>
          <a:prstGeom prst="rect">
            <a:avLst/>
          </a:prstGeom>
          <a:noFill/>
          <a:ln>
            <a:noFill/>
          </a:ln>
        </p:spPr>
      </p:pic>
      <p:sp>
        <p:nvSpPr>
          <p:cNvPr id="474" name="Google Shape;474;p68"/>
          <p:cNvSpPr/>
          <p:nvPr/>
        </p:nvSpPr>
        <p:spPr>
          <a:xfrm>
            <a:off x="4092550" y="1645375"/>
            <a:ext cx="2563500" cy="207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8"/>
          <p:cNvSpPr/>
          <p:nvPr/>
        </p:nvSpPr>
        <p:spPr>
          <a:xfrm>
            <a:off x="2316100" y="1156200"/>
            <a:ext cx="407700" cy="3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8"/>
          <p:cNvSpPr txBox="1"/>
          <p:nvPr/>
        </p:nvSpPr>
        <p:spPr>
          <a:xfrm>
            <a:off x="1109875" y="1328550"/>
            <a:ext cx="100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FF9900"/>
                </a:solidFill>
                <a:latin typeface="Calibri"/>
                <a:ea typeface="Calibri"/>
                <a:cs typeface="Calibri"/>
                <a:sym typeface="Calibri"/>
              </a:rPr>
              <a:t>News</a:t>
            </a:r>
            <a:endParaRPr b="1" sz="2500">
              <a:solidFill>
                <a:srgbClr val="FF9900"/>
              </a:solidFill>
              <a:latin typeface="Calibri"/>
              <a:ea typeface="Calibri"/>
              <a:cs typeface="Calibri"/>
              <a:sym typeface="Calibri"/>
            </a:endParaRPr>
          </a:p>
        </p:txBody>
      </p:sp>
      <p:grpSp>
        <p:nvGrpSpPr>
          <p:cNvPr id="477" name="Google Shape;477;p68"/>
          <p:cNvGrpSpPr/>
          <p:nvPr/>
        </p:nvGrpSpPr>
        <p:grpSpPr>
          <a:xfrm>
            <a:off x="6407725" y="2680700"/>
            <a:ext cx="2367483" cy="1086650"/>
            <a:chOff x="6712525" y="394700"/>
            <a:chExt cx="2367483" cy="1086650"/>
          </a:xfrm>
        </p:grpSpPr>
        <p:pic>
          <p:nvPicPr>
            <p:cNvPr id="478" name="Google Shape;478;p68"/>
            <p:cNvPicPr preferRelativeResize="0"/>
            <p:nvPr/>
          </p:nvPicPr>
          <p:blipFill>
            <a:blip r:embed="rId4">
              <a:alphaModFix/>
            </a:blip>
            <a:stretch>
              <a:fillRect/>
            </a:stretch>
          </p:blipFill>
          <p:spPr>
            <a:xfrm>
              <a:off x="6712525" y="623950"/>
              <a:ext cx="891416" cy="857400"/>
            </a:xfrm>
            <a:prstGeom prst="rect">
              <a:avLst/>
            </a:prstGeom>
            <a:noFill/>
            <a:ln>
              <a:noFill/>
            </a:ln>
          </p:spPr>
        </p:pic>
        <p:sp>
          <p:nvSpPr>
            <p:cNvPr id="479" name="Google Shape;479;p68"/>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#4 Describing data</a:t>
              </a:r>
              <a:endParaRPr>
                <a:solidFill>
                  <a:srgbClr val="CC0000"/>
                </a:solidFill>
                <a:latin typeface="Oswald Medium"/>
                <a:ea typeface="Oswald Medium"/>
                <a:cs typeface="Oswald Medium"/>
                <a:sym typeface="Oswald Medium"/>
              </a:endParaRPr>
            </a:p>
          </p:txBody>
        </p:sp>
      </p:grpSp>
      <p:pic>
        <p:nvPicPr>
          <p:cNvPr id="480" name="Google Shape;480;p68"/>
          <p:cNvPicPr preferRelativeResize="0"/>
          <p:nvPr/>
        </p:nvPicPr>
        <p:blipFill>
          <a:blip r:embed="rId5">
            <a:alphaModFix/>
          </a:blip>
          <a:stretch>
            <a:fillRect/>
          </a:stretch>
        </p:blipFill>
        <p:spPr>
          <a:xfrm>
            <a:off x="32350" y="4682938"/>
            <a:ext cx="1168033" cy="442575"/>
          </a:xfrm>
          <a:prstGeom prst="rect">
            <a:avLst/>
          </a:prstGeom>
          <a:noFill/>
          <a:ln>
            <a:noFill/>
          </a:ln>
        </p:spPr>
      </p:pic>
      <p:pic>
        <p:nvPicPr>
          <p:cNvPr id="481" name="Google Shape;481;p68"/>
          <p:cNvPicPr preferRelativeResize="0"/>
          <p:nvPr/>
        </p:nvPicPr>
        <p:blipFill>
          <a:blip r:embed="rId6">
            <a:alphaModFix/>
          </a:blip>
          <a:stretch>
            <a:fillRect/>
          </a:stretch>
        </p:blipFill>
        <p:spPr>
          <a:xfrm>
            <a:off x="1342018" y="4711106"/>
            <a:ext cx="820675" cy="398880"/>
          </a:xfrm>
          <a:prstGeom prst="rect">
            <a:avLst/>
          </a:prstGeom>
          <a:noFill/>
          <a:ln>
            <a:noFill/>
          </a:ln>
        </p:spPr>
      </p:pic>
      <p:pic>
        <p:nvPicPr>
          <p:cNvPr id="482" name="Google Shape;482;p68"/>
          <p:cNvPicPr preferRelativeResize="0"/>
          <p:nvPr/>
        </p:nvPicPr>
        <p:blipFill rotWithShape="1">
          <a:blip r:embed="rId5">
            <a:alphaModFix/>
          </a:blip>
          <a:srcRect b="0" l="41833" r="48853" t="0"/>
          <a:stretch/>
        </p:blipFill>
        <p:spPr>
          <a:xfrm>
            <a:off x="1206778" y="4682950"/>
            <a:ext cx="108774" cy="44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1"/>
          <p:cNvSpPr txBox="1"/>
          <p:nvPr>
            <p:ph idx="1" type="body"/>
          </p:nvPr>
        </p:nvSpPr>
        <p:spPr>
          <a:xfrm>
            <a:off x="457200" y="1664275"/>
            <a:ext cx="8392200" cy="29505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Char char="●"/>
            </a:pPr>
            <a:r>
              <a:rPr lang="en" sz="2200"/>
              <a:t>Today: last lecture  </a:t>
            </a:r>
            <a:r>
              <a:rPr lang="en" sz="1200"/>
              <a:t>[click </a:t>
            </a:r>
            <a:r>
              <a:rPr lang="en" sz="1200" u="sng">
                <a:solidFill>
                  <a:schemeClr val="hlink"/>
                </a:solidFill>
                <a:hlinkClick r:id="rId3"/>
              </a:rPr>
              <a:t>here</a:t>
            </a:r>
            <a:r>
              <a:rPr lang="en" sz="1200"/>
              <a:t> for a famous last lecture]</a:t>
            </a:r>
            <a:endParaRPr sz="1200"/>
          </a:p>
          <a:p>
            <a:pPr indent="-368300" lvl="0" marL="457200" rtl="0" algn="l">
              <a:lnSpc>
                <a:spcPct val="100000"/>
              </a:lnSpc>
              <a:spcBef>
                <a:spcPts val="0"/>
              </a:spcBef>
              <a:spcAft>
                <a:spcPts val="0"/>
              </a:spcAft>
              <a:buSzPts val="2200"/>
              <a:buChar char="●"/>
            </a:pPr>
            <a:r>
              <a:rPr lang="en" sz="2200"/>
              <a:t>No lab session this Friday</a:t>
            </a:r>
            <a:endParaRPr sz="2200"/>
          </a:p>
          <a:p>
            <a:pPr indent="-368300" lvl="0" marL="457200" rtl="0" algn="l">
              <a:lnSpc>
                <a:spcPct val="100000"/>
              </a:lnSpc>
              <a:spcBef>
                <a:spcPts val="0"/>
              </a:spcBef>
              <a:spcAft>
                <a:spcPts val="0"/>
              </a:spcAft>
              <a:buSzPts val="2200"/>
              <a:buChar char="●"/>
            </a:pPr>
            <a:r>
              <a:rPr lang="en" sz="2200"/>
              <a:t>Homework H2 feedback slightly delayed 🙇 — ETA tomorrow</a:t>
            </a:r>
            <a:endParaRPr sz="2200"/>
          </a:p>
          <a:p>
            <a:pPr indent="-368300" lvl="0" marL="457200" rtl="0" algn="l">
              <a:lnSpc>
                <a:spcPct val="100000"/>
              </a:lnSpc>
              <a:spcBef>
                <a:spcPts val="0"/>
              </a:spcBef>
              <a:spcAft>
                <a:spcPts val="0"/>
              </a:spcAft>
              <a:buSzPts val="2200"/>
              <a:buChar char="●"/>
            </a:pPr>
            <a:r>
              <a:rPr lang="en" sz="2200"/>
              <a:t>Final p</a:t>
            </a:r>
            <a:r>
              <a:rPr lang="en" sz="2200"/>
              <a:t>rojec</a:t>
            </a:r>
            <a:r>
              <a:rPr lang="en" sz="2200"/>
              <a:t>t milestone P3 due on Fri 22 Dec 202</a:t>
            </a:r>
            <a:r>
              <a:rPr lang="en" sz="2200"/>
              <a:t>3, 23:59</a:t>
            </a:r>
            <a:endParaRPr sz="2200"/>
          </a:p>
          <a:p>
            <a:pPr indent="-368300" lvl="0" marL="457200" rtl="0" algn="l">
              <a:lnSpc>
                <a:spcPct val="100000"/>
              </a:lnSpc>
              <a:spcBef>
                <a:spcPts val="0"/>
              </a:spcBef>
              <a:spcAft>
                <a:spcPts val="0"/>
              </a:spcAft>
              <a:buSzPts val="2200"/>
              <a:buChar char="●"/>
            </a:pPr>
            <a:r>
              <a:rPr lang="en" sz="2200"/>
              <a:t>Final exam</a:t>
            </a:r>
            <a:r>
              <a:rPr lang="en" sz="2200"/>
              <a:t>: Tue 16 Jan 2024, 15:15–18:15</a:t>
            </a:r>
            <a:endParaRPr sz="2200"/>
          </a:p>
          <a:p>
            <a:pPr indent="-368300" lvl="1" marL="914400" rtl="0" algn="l">
              <a:lnSpc>
                <a:spcPct val="100000"/>
              </a:lnSpc>
              <a:spcBef>
                <a:spcPts val="0"/>
              </a:spcBef>
              <a:spcAft>
                <a:spcPts val="0"/>
              </a:spcAft>
              <a:buSzPts val="2200"/>
              <a:buChar char="○"/>
            </a:pPr>
            <a:r>
              <a:rPr lang="en" sz="2200"/>
              <a:t>Announcement re: exam protocol, room assignment, etc., to be made in early January (on Ed with email notification)</a:t>
            </a:r>
            <a:endParaRPr sz="2200"/>
          </a:p>
        </p:txBody>
      </p:sp>
      <p:sp>
        <p:nvSpPr>
          <p:cNvPr id="262" name="Google Shape;262;p5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263" name="Google Shape;263;p5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6" name="Shape 486"/>
        <p:cNvGrpSpPr/>
        <p:nvPr/>
      </p:nvGrpSpPr>
      <p:grpSpPr>
        <a:xfrm>
          <a:off x="0" y="0"/>
          <a:ext cx="0" cy="0"/>
          <a:chOff x="0" y="0"/>
          <a:chExt cx="0" cy="0"/>
        </a:xfrm>
      </p:grpSpPr>
      <p:sp>
        <p:nvSpPr>
          <p:cNvPr id="487" name="Google Shape;487;p6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Modeling the data</a:t>
            </a:r>
            <a:endParaRPr sz="3500"/>
          </a:p>
        </p:txBody>
      </p:sp>
      <p:sp>
        <p:nvSpPr>
          <p:cNvPr id="488" name="Google Shape;488;p6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89" name="Google Shape;489;p69"/>
          <p:cNvPicPr preferRelativeResize="0"/>
          <p:nvPr/>
        </p:nvPicPr>
        <p:blipFill rotWithShape="1">
          <a:blip r:embed="rId3">
            <a:alphaModFix/>
          </a:blip>
          <a:srcRect b="0" l="0" r="51641" t="0"/>
          <a:stretch/>
        </p:blipFill>
        <p:spPr>
          <a:xfrm>
            <a:off x="137950" y="1305775"/>
            <a:ext cx="4303426" cy="3355625"/>
          </a:xfrm>
          <a:prstGeom prst="rect">
            <a:avLst/>
          </a:prstGeom>
          <a:noFill/>
          <a:ln>
            <a:noFill/>
          </a:ln>
        </p:spPr>
      </p:pic>
      <p:sp>
        <p:nvSpPr>
          <p:cNvPr id="490" name="Google Shape;490;p69"/>
          <p:cNvSpPr/>
          <p:nvPr/>
        </p:nvSpPr>
        <p:spPr>
          <a:xfrm>
            <a:off x="1756525" y="2084500"/>
            <a:ext cx="2563500" cy="158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9"/>
          <p:cNvSpPr/>
          <p:nvPr/>
        </p:nvSpPr>
        <p:spPr>
          <a:xfrm>
            <a:off x="30100" y="1156200"/>
            <a:ext cx="407700" cy="3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9"/>
          <p:cNvSpPr/>
          <p:nvPr/>
        </p:nvSpPr>
        <p:spPr>
          <a:xfrm>
            <a:off x="1908925" y="1639800"/>
            <a:ext cx="2563500" cy="52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69"/>
          <p:cNvPicPr preferRelativeResize="0"/>
          <p:nvPr/>
        </p:nvPicPr>
        <p:blipFill>
          <a:blip r:embed="rId4">
            <a:alphaModFix/>
          </a:blip>
          <a:stretch>
            <a:fillRect/>
          </a:stretch>
        </p:blipFill>
        <p:spPr>
          <a:xfrm>
            <a:off x="5744275" y="1865000"/>
            <a:ext cx="3240851" cy="2314026"/>
          </a:xfrm>
          <a:prstGeom prst="rect">
            <a:avLst/>
          </a:prstGeom>
          <a:noFill/>
          <a:ln>
            <a:noFill/>
          </a:ln>
        </p:spPr>
      </p:pic>
      <p:grpSp>
        <p:nvGrpSpPr>
          <p:cNvPr id="494" name="Google Shape;494;p69"/>
          <p:cNvGrpSpPr/>
          <p:nvPr/>
        </p:nvGrpSpPr>
        <p:grpSpPr>
          <a:xfrm>
            <a:off x="4226463" y="2665062"/>
            <a:ext cx="1600200" cy="525000"/>
            <a:chOff x="4226463" y="2665062"/>
            <a:chExt cx="1600200" cy="525000"/>
          </a:xfrm>
        </p:grpSpPr>
        <p:sp>
          <p:nvSpPr>
            <p:cNvPr id="495" name="Google Shape;495;p69"/>
            <p:cNvSpPr/>
            <p:nvPr/>
          </p:nvSpPr>
          <p:spPr>
            <a:xfrm>
              <a:off x="4419374" y="2665062"/>
              <a:ext cx="1266300" cy="5250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9"/>
            <p:cNvSpPr txBox="1"/>
            <p:nvPr/>
          </p:nvSpPr>
          <p:spPr>
            <a:xfrm>
              <a:off x="4226463" y="2758613"/>
              <a:ext cx="1600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Calibri"/>
                  <a:ea typeface="Calibri"/>
                  <a:cs typeface="Calibri"/>
                  <a:sym typeface="Calibri"/>
                </a:rPr>
                <a:t>y</a:t>
              </a:r>
              <a:r>
                <a:rPr lang="en" sz="1000">
                  <a:latin typeface="Calibri"/>
                  <a:ea typeface="Calibri"/>
                  <a:cs typeface="Calibri"/>
                  <a:sym typeface="Calibri"/>
                </a:rPr>
                <a:t>(</a:t>
              </a:r>
              <a:r>
                <a:rPr i="1" lang="en" sz="1000">
                  <a:latin typeface="Calibri"/>
                  <a:ea typeface="Calibri"/>
                  <a:cs typeface="Calibri"/>
                  <a:sym typeface="Calibri"/>
                </a:rPr>
                <a:t>t</a:t>
              </a:r>
              <a:r>
                <a:rPr lang="en" sz="1000">
                  <a:latin typeface="Calibri"/>
                  <a:ea typeface="Calibri"/>
                  <a:cs typeface="Calibri"/>
                  <a:sym typeface="Calibri"/>
                </a:rPr>
                <a:t>)</a:t>
              </a:r>
              <a:r>
                <a:rPr lang="en" sz="1000">
                  <a:latin typeface="Calibri"/>
                  <a:ea typeface="Calibri"/>
                  <a:cs typeface="Calibri"/>
                  <a:sym typeface="Calibri"/>
                </a:rPr>
                <a:t> = </a:t>
              </a:r>
              <a:r>
                <a:rPr i="1" lang="en" sz="1000">
                  <a:solidFill>
                    <a:srgbClr val="CC0000"/>
                  </a:solidFill>
                  <a:latin typeface="Calibri"/>
                  <a:ea typeface="Calibri"/>
                  <a:cs typeface="Calibri"/>
                  <a:sym typeface="Calibri"/>
                </a:rPr>
                <a:t>v</a:t>
              </a:r>
              <a:r>
                <a:rPr lang="en" sz="1000">
                  <a:solidFill>
                    <a:srgbClr val="CC0000"/>
                  </a:solidFill>
                  <a:latin typeface="Calibri"/>
                  <a:ea typeface="Calibri"/>
                  <a:cs typeface="Calibri"/>
                  <a:sym typeface="Calibri"/>
                </a:rPr>
                <a:t>(</a:t>
              </a:r>
              <a:r>
                <a:rPr i="1" lang="en" sz="1000">
                  <a:solidFill>
                    <a:srgbClr val="CC0000"/>
                  </a:solidFill>
                  <a:latin typeface="Calibri"/>
                  <a:ea typeface="Calibri"/>
                  <a:cs typeface="Calibri"/>
                  <a:sym typeface="Calibri"/>
                </a:rPr>
                <a:t>t</a:t>
              </a:r>
              <a:r>
                <a:rPr lang="en" sz="1000">
                  <a:solidFill>
                    <a:srgbClr val="CC0000"/>
                  </a:solidFill>
                  <a:latin typeface="Calibri"/>
                  <a:ea typeface="Calibri"/>
                  <a:cs typeface="Calibri"/>
                  <a:sym typeface="Calibri"/>
                </a:rPr>
                <a:t>)</a:t>
              </a:r>
              <a:r>
                <a:rPr lang="en" sz="1000">
                  <a:latin typeface="Calibri"/>
                  <a:ea typeface="Calibri"/>
                  <a:cs typeface="Calibri"/>
                  <a:sym typeface="Calibri"/>
                </a:rPr>
                <a:t>/(</a:t>
              </a:r>
              <a:r>
                <a:rPr i="1" lang="en" sz="1000">
                  <a:solidFill>
                    <a:schemeClr val="accent4"/>
                  </a:solidFill>
                  <a:latin typeface="Calibri"/>
                  <a:ea typeface="Calibri"/>
                  <a:cs typeface="Calibri"/>
                  <a:sym typeface="Calibri"/>
                </a:rPr>
                <a:t>u</a:t>
              </a:r>
              <a:r>
                <a:rPr lang="en" sz="1000">
                  <a:solidFill>
                    <a:schemeClr val="accent4"/>
                  </a:solidFill>
                  <a:latin typeface="Calibri"/>
                  <a:ea typeface="Calibri"/>
                  <a:cs typeface="Calibri"/>
                  <a:sym typeface="Calibri"/>
                </a:rPr>
                <a:t>(</a:t>
              </a:r>
              <a:r>
                <a:rPr i="1" lang="en" sz="1000">
                  <a:solidFill>
                    <a:schemeClr val="accent4"/>
                  </a:solidFill>
                  <a:latin typeface="Calibri"/>
                  <a:ea typeface="Calibri"/>
                  <a:cs typeface="Calibri"/>
                  <a:sym typeface="Calibri"/>
                </a:rPr>
                <a:t>t</a:t>
              </a:r>
              <a:r>
                <a:rPr lang="en" sz="1000">
                  <a:solidFill>
                    <a:schemeClr val="accent4"/>
                  </a:solidFill>
                  <a:latin typeface="Calibri"/>
                  <a:ea typeface="Calibri"/>
                  <a:cs typeface="Calibri"/>
                  <a:sym typeface="Calibri"/>
                </a:rPr>
                <a:t>)</a:t>
              </a:r>
              <a:r>
                <a:rPr lang="en" sz="1000">
                  <a:latin typeface="Calibri"/>
                  <a:ea typeface="Calibri"/>
                  <a:cs typeface="Calibri"/>
                  <a:sym typeface="Calibri"/>
                </a:rPr>
                <a:t> + </a:t>
              </a:r>
              <a:r>
                <a:rPr i="1" lang="en" sz="1000">
                  <a:solidFill>
                    <a:srgbClr val="CC0000"/>
                  </a:solidFill>
                  <a:latin typeface="Calibri"/>
                  <a:ea typeface="Calibri"/>
                  <a:cs typeface="Calibri"/>
                  <a:sym typeface="Calibri"/>
                </a:rPr>
                <a:t>v</a:t>
              </a:r>
              <a:r>
                <a:rPr lang="en" sz="1000">
                  <a:solidFill>
                    <a:srgbClr val="CC0000"/>
                  </a:solidFill>
                  <a:latin typeface="Calibri"/>
                  <a:ea typeface="Calibri"/>
                  <a:cs typeface="Calibri"/>
                  <a:sym typeface="Calibri"/>
                </a:rPr>
                <a:t>(</a:t>
              </a:r>
              <a:r>
                <a:rPr i="1" lang="en" sz="1000">
                  <a:solidFill>
                    <a:srgbClr val="CC0000"/>
                  </a:solidFill>
                  <a:latin typeface="Calibri"/>
                  <a:ea typeface="Calibri"/>
                  <a:cs typeface="Calibri"/>
                  <a:sym typeface="Calibri"/>
                </a:rPr>
                <a:t>t</a:t>
              </a:r>
              <a:r>
                <a:rPr lang="en" sz="1000">
                  <a:solidFill>
                    <a:srgbClr val="CC0000"/>
                  </a:solidFill>
                  <a:latin typeface="Calibri"/>
                  <a:ea typeface="Calibri"/>
                  <a:cs typeface="Calibri"/>
                  <a:sym typeface="Calibri"/>
                </a:rPr>
                <a:t>)</a:t>
              </a:r>
              <a:r>
                <a:rPr lang="en" sz="1000">
                  <a:latin typeface="Calibri"/>
                  <a:ea typeface="Calibri"/>
                  <a:cs typeface="Calibri"/>
                  <a:sym typeface="Calibri"/>
                </a:rPr>
                <a:t>)</a:t>
              </a:r>
              <a:endParaRPr sz="1000">
                <a:latin typeface="Calibri"/>
                <a:ea typeface="Calibri"/>
                <a:cs typeface="Calibri"/>
                <a:sym typeface="Calibri"/>
              </a:endParaRPr>
            </a:p>
          </p:txBody>
        </p:sp>
      </p:grpSp>
      <p:grpSp>
        <p:nvGrpSpPr>
          <p:cNvPr id="497" name="Google Shape;497;p69"/>
          <p:cNvGrpSpPr/>
          <p:nvPr/>
        </p:nvGrpSpPr>
        <p:grpSpPr>
          <a:xfrm>
            <a:off x="6402901" y="834337"/>
            <a:ext cx="2483438" cy="1521113"/>
            <a:chOff x="6402901" y="834337"/>
            <a:chExt cx="2483438" cy="1521113"/>
          </a:xfrm>
        </p:grpSpPr>
        <p:sp>
          <p:nvSpPr>
            <p:cNvPr id="498" name="Google Shape;498;p69"/>
            <p:cNvSpPr txBox="1"/>
            <p:nvPr/>
          </p:nvSpPr>
          <p:spPr>
            <a:xfrm>
              <a:off x="6791439" y="834337"/>
              <a:ext cx="209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FA8DC"/>
                  </a:solidFill>
                  <a:latin typeface="Calibri"/>
                  <a:ea typeface="Calibri"/>
                  <a:cs typeface="Calibri"/>
                  <a:sym typeface="Calibri"/>
                </a:rPr>
                <a:t>Inflection point after about 1 month:</a:t>
              </a:r>
              <a:endParaRPr>
                <a:solidFill>
                  <a:srgbClr val="6FA8DC"/>
                </a:solidFill>
                <a:latin typeface="Calibri"/>
                <a:ea typeface="Calibri"/>
                <a:cs typeface="Calibri"/>
                <a:sym typeface="Calibri"/>
              </a:endParaRPr>
            </a:p>
            <a:p>
              <a:pPr indent="0" lvl="0" marL="0" rtl="0" algn="l">
                <a:spcBef>
                  <a:spcPts val="0"/>
                </a:spcBef>
                <a:spcAft>
                  <a:spcPts val="0"/>
                </a:spcAft>
                <a:buNone/>
              </a:pPr>
              <a:r>
                <a:rPr lang="en">
                  <a:solidFill>
                    <a:srgbClr val="6FA8DC"/>
                  </a:solidFill>
                  <a:latin typeface="Calibri"/>
                  <a:ea typeface="Calibri"/>
                  <a:cs typeface="Calibri"/>
                  <a:sym typeface="Calibri"/>
                </a:rPr>
                <a:t>→ short vs. long term</a:t>
              </a:r>
              <a:endParaRPr>
                <a:solidFill>
                  <a:srgbClr val="6FA8DC"/>
                </a:solidFill>
                <a:latin typeface="Calibri"/>
                <a:ea typeface="Calibri"/>
                <a:cs typeface="Calibri"/>
                <a:sym typeface="Calibri"/>
              </a:endParaRPr>
            </a:p>
          </p:txBody>
        </p:sp>
        <p:sp>
          <p:nvSpPr>
            <p:cNvPr id="499" name="Google Shape;499;p69"/>
            <p:cNvSpPr/>
            <p:nvPr/>
          </p:nvSpPr>
          <p:spPr>
            <a:xfrm>
              <a:off x="6402901" y="1082225"/>
              <a:ext cx="443525" cy="1273225"/>
            </a:xfrm>
            <a:custGeom>
              <a:rect b="b" l="l" r="r" t="t"/>
              <a:pathLst>
                <a:path extrusionOk="0" h="50929" w="17741">
                  <a:moveTo>
                    <a:pt x="16584" y="0"/>
                  </a:moveTo>
                  <a:cubicBezTo>
                    <a:pt x="12125" y="1486"/>
                    <a:pt x="6732" y="2915"/>
                    <a:pt x="4314" y="6945"/>
                  </a:cubicBezTo>
                  <a:cubicBezTo>
                    <a:pt x="30" y="14085"/>
                    <a:pt x="-945" y="23636"/>
                    <a:pt x="1073" y="31715"/>
                  </a:cubicBezTo>
                  <a:cubicBezTo>
                    <a:pt x="3128" y="39941"/>
                    <a:pt x="11750" y="44929"/>
                    <a:pt x="17741" y="50929"/>
                  </a:cubicBezTo>
                </a:path>
              </a:pathLst>
            </a:custGeom>
            <a:noFill/>
            <a:ln cap="flat" cmpd="sng" w="19050">
              <a:solidFill>
                <a:srgbClr val="6FA8DC"/>
              </a:solidFill>
              <a:prstDash val="solid"/>
              <a:round/>
              <a:headEnd len="med" w="med" type="none"/>
              <a:tailEnd len="med" w="med" type="triangle"/>
            </a:ln>
          </p:spPr>
        </p:sp>
      </p:grpSp>
      <p:grpSp>
        <p:nvGrpSpPr>
          <p:cNvPr id="500" name="Google Shape;500;p69"/>
          <p:cNvGrpSpPr/>
          <p:nvPr/>
        </p:nvGrpSpPr>
        <p:grpSpPr>
          <a:xfrm>
            <a:off x="3664525" y="1842500"/>
            <a:ext cx="2367483" cy="1086650"/>
            <a:chOff x="6712525" y="394700"/>
            <a:chExt cx="2367483" cy="1086650"/>
          </a:xfrm>
        </p:grpSpPr>
        <p:pic>
          <p:nvPicPr>
            <p:cNvPr id="501" name="Google Shape;501;p69"/>
            <p:cNvPicPr preferRelativeResize="0"/>
            <p:nvPr/>
          </p:nvPicPr>
          <p:blipFill>
            <a:blip r:embed="rId5">
              <a:alphaModFix/>
            </a:blip>
            <a:stretch>
              <a:fillRect/>
            </a:stretch>
          </p:blipFill>
          <p:spPr>
            <a:xfrm>
              <a:off x="6712525" y="623950"/>
              <a:ext cx="891416" cy="857400"/>
            </a:xfrm>
            <a:prstGeom prst="rect">
              <a:avLst/>
            </a:prstGeom>
            <a:noFill/>
            <a:ln>
              <a:noFill/>
            </a:ln>
          </p:spPr>
        </p:pic>
        <p:sp>
          <p:nvSpPr>
            <p:cNvPr id="502" name="Google Shape;502;p69"/>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#3 Visualizing data</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0"/>
          <p:cNvSpPr txBox="1"/>
          <p:nvPr/>
        </p:nvSpPr>
        <p:spPr>
          <a:xfrm>
            <a:off x="7060550" y="1337850"/>
            <a:ext cx="2080800" cy="2165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br>
              <a:rPr lang="en">
                <a:solidFill>
                  <a:srgbClr val="C27BA0"/>
                </a:solidFill>
                <a:latin typeface="Calibri"/>
                <a:ea typeface="Calibri"/>
                <a:cs typeface="Calibri"/>
                <a:sym typeface="Calibri"/>
              </a:rPr>
            </a:br>
            <a:endParaRPr>
              <a:solidFill>
                <a:srgbClr val="C27BA0"/>
              </a:solidFill>
              <a:latin typeface="Calibri"/>
              <a:ea typeface="Calibri"/>
              <a:cs typeface="Calibri"/>
              <a:sym typeface="Calibri"/>
            </a:endParaRPr>
          </a:p>
          <a:p>
            <a:pPr indent="0" lvl="0" marL="0" rtl="0" algn="l">
              <a:spcBef>
                <a:spcPts val="1000"/>
              </a:spcBef>
              <a:spcAft>
                <a:spcPts val="0"/>
              </a:spcAft>
              <a:buNone/>
            </a:pPr>
            <a:r>
              <a:rPr lang="en">
                <a:solidFill>
                  <a:srgbClr val="C27BA0"/>
                </a:solidFill>
                <a:latin typeface="Calibri"/>
                <a:ea typeface="Calibri"/>
                <a:cs typeface="Calibri"/>
                <a:sym typeface="Calibri"/>
              </a:rPr>
              <a:t>Median over people</a:t>
            </a:r>
            <a:r>
              <a:rPr lang="en">
                <a:solidFill>
                  <a:srgbClr val="C27BA0"/>
                </a:solidFill>
                <a:latin typeface="Calibri"/>
                <a:ea typeface="Calibri"/>
                <a:cs typeface="Calibri"/>
                <a:sym typeface="Calibri"/>
              </a:rPr>
              <a:t>:</a:t>
            </a:r>
            <a:br>
              <a:rPr lang="en">
                <a:latin typeface="Calibri"/>
                <a:ea typeface="Calibri"/>
                <a:cs typeface="Calibri"/>
                <a:sym typeface="Calibri"/>
              </a:rPr>
            </a:br>
            <a:r>
              <a:rPr lang="en">
                <a:solidFill>
                  <a:schemeClr val="dk2"/>
                </a:solidFill>
                <a:latin typeface="Calibri"/>
                <a:ea typeface="Calibri"/>
                <a:cs typeface="Calibri"/>
                <a:sym typeface="Calibri"/>
              </a:rPr>
              <a:t>1.98</a:t>
            </a:r>
            <a:br>
              <a:rPr lang="en">
                <a:solidFill>
                  <a:schemeClr val="dk2"/>
                </a:solidFill>
                <a:latin typeface="Calibri"/>
                <a:ea typeface="Calibri"/>
                <a:cs typeface="Calibri"/>
                <a:sym typeface="Calibri"/>
              </a:rPr>
            </a:br>
            <a:r>
              <a:rPr lang="en">
                <a:solidFill>
                  <a:schemeClr val="dk2"/>
                </a:solidFill>
                <a:latin typeface="Calibri"/>
                <a:ea typeface="Calibri"/>
                <a:cs typeface="Calibri"/>
                <a:sym typeface="Calibri"/>
              </a:rPr>
              <a:t>95% CI [1.90, 2.03]</a:t>
            </a:r>
            <a:endParaRPr>
              <a:latin typeface="Calibri"/>
              <a:ea typeface="Calibri"/>
              <a:cs typeface="Calibri"/>
              <a:sym typeface="Calibri"/>
            </a:endParaRPr>
          </a:p>
          <a:p>
            <a:pPr indent="0" lvl="0" marL="0" rtl="0" algn="l">
              <a:spcBef>
                <a:spcPts val="1000"/>
              </a:spcBef>
              <a:spcAft>
                <a:spcPts val="0"/>
              </a:spcAft>
              <a:buNone/>
            </a:pPr>
            <a:r>
              <a:rPr lang="en">
                <a:solidFill>
                  <a:schemeClr val="accent4"/>
                </a:solidFill>
                <a:latin typeface="Calibri"/>
                <a:ea typeface="Calibri"/>
                <a:cs typeface="Calibri"/>
                <a:sym typeface="Calibri"/>
              </a:rPr>
              <a:t>Median over people</a:t>
            </a:r>
            <a:r>
              <a:rPr lang="en">
                <a:solidFill>
                  <a:schemeClr val="accent4"/>
                </a:solidFill>
                <a:latin typeface="Calibri"/>
                <a:ea typeface="Calibri"/>
                <a:cs typeface="Calibri"/>
                <a:sym typeface="Calibri"/>
              </a:rPr>
              <a:t>:</a:t>
            </a:r>
            <a:br>
              <a:rPr lang="en">
                <a:latin typeface="Calibri"/>
                <a:ea typeface="Calibri"/>
                <a:cs typeface="Calibri"/>
                <a:sym typeface="Calibri"/>
              </a:rPr>
            </a:br>
            <a:r>
              <a:rPr lang="en">
                <a:solidFill>
                  <a:schemeClr val="dk2"/>
                </a:solidFill>
                <a:latin typeface="Calibri"/>
                <a:ea typeface="Calibri"/>
                <a:cs typeface="Calibri"/>
                <a:sym typeface="Calibri"/>
              </a:rPr>
              <a:t>0.00055</a:t>
            </a:r>
            <a:br>
              <a:rPr lang="en">
                <a:solidFill>
                  <a:schemeClr val="dk2"/>
                </a:solidFill>
                <a:latin typeface="Calibri"/>
                <a:ea typeface="Calibri"/>
                <a:cs typeface="Calibri"/>
                <a:sym typeface="Calibri"/>
              </a:rPr>
            </a:br>
            <a:r>
              <a:rPr lang="en">
                <a:solidFill>
                  <a:schemeClr val="dk2"/>
                </a:solidFill>
                <a:latin typeface="Calibri"/>
                <a:ea typeface="Calibri"/>
                <a:cs typeface="Calibri"/>
                <a:sym typeface="Calibri"/>
              </a:rPr>
              <a:t>95% CI [-0.00091, 0.0017]</a:t>
            </a:r>
            <a:endParaRPr>
              <a:latin typeface="Calibri"/>
              <a:ea typeface="Calibri"/>
              <a:cs typeface="Calibri"/>
              <a:sym typeface="Calibri"/>
            </a:endParaRPr>
          </a:p>
        </p:txBody>
      </p:sp>
      <p:sp>
        <p:nvSpPr>
          <p:cNvPr id="508" name="Google Shape;508;p7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Curve characteristics</a:t>
            </a:r>
            <a:endParaRPr sz="3500"/>
          </a:p>
        </p:txBody>
      </p:sp>
      <p:sp>
        <p:nvSpPr>
          <p:cNvPr id="509" name="Google Shape;509;p7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10" name="Google Shape;510;p70"/>
          <p:cNvSpPr/>
          <p:nvPr/>
        </p:nvSpPr>
        <p:spPr>
          <a:xfrm>
            <a:off x="2316100" y="1156200"/>
            <a:ext cx="407700" cy="3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70"/>
          <p:cNvPicPr preferRelativeResize="0"/>
          <p:nvPr/>
        </p:nvPicPr>
        <p:blipFill rotWithShape="1">
          <a:blip r:embed="rId3">
            <a:alphaModFix/>
          </a:blip>
          <a:srcRect b="0" l="0" r="57841" t="11190"/>
          <a:stretch/>
        </p:blipFill>
        <p:spPr>
          <a:xfrm>
            <a:off x="255138" y="1153850"/>
            <a:ext cx="3299724" cy="3634649"/>
          </a:xfrm>
          <a:prstGeom prst="rect">
            <a:avLst/>
          </a:prstGeom>
          <a:noFill/>
          <a:ln>
            <a:noFill/>
          </a:ln>
        </p:spPr>
      </p:pic>
      <p:sp>
        <p:nvSpPr>
          <p:cNvPr id="512" name="Google Shape;512;p70"/>
          <p:cNvSpPr txBox="1"/>
          <p:nvPr/>
        </p:nvSpPr>
        <p:spPr>
          <a:xfrm>
            <a:off x="3668200" y="1337850"/>
            <a:ext cx="3415500" cy="3155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
                <a:solidFill>
                  <a:srgbClr val="3D85C6"/>
                </a:solidFill>
                <a:latin typeface="Calibri"/>
                <a:ea typeface="Calibri"/>
                <a:cs typeface="Calibri"/>
                <a:sym typeface="Calibri"/>
              </a:rPr>
              <a:t>Pre-mortem mean:</a:t>
            </a:r>
            <a:r>
              <a:rPr lang="en">
                <a:latin typeface="Calibri"/>
                <a:ea typeface="Calibri"/>
                <a:cs typeface="Calibri"/>
                <a:sym typeface="Calibri"/>
              </a:rPr>
              <a:t> arithmetic mean of days 360 through 30 before death</a:t>
            </a:r>
            <a:endParaRPr>
              <a:latin typeface="Calibri"/>
              <a:ea typeface="Calibri"/>
              <a:cs typeface="Calibri"/>
              <a:sym typeface="Calibri"/>
            </a:endParaRPr>
          </a:p>
          <a:p>
            <a:pPr indent="0" lvl="0" marL="0" rtl="0" algn="l">
              <a:spcBef>
                <a:spcPts val="1000"/>
              </a:spcBef>
              <a:spcAft>
                <a:spcPts val="0"/>
              </a:spcAft>
              <a:buNone/>
            </a:pPr>
            <a:r>
              <a:rPr lang="en">
                <a:solidFill>
                  <a:srgbClr val="C27BA0"/>
                </a:solidFill>
                <a:latin typeface="Calibri"/>
                <a:ea typeface="Calibri"/>
                <a:cs typeface="Calibri"/>
                <a:sym typeface="Calibri"/>
              </a:rPr>
              <a:t>Short-term boost:</a:t>
            </a:r>
            <a:r>
              <a:rPr lang="en">
                <a:latin typeface="Calibri"/>
                <a:ea typeface="Calibri"/>
                <a:cs typeface="Calibri"/>
                <a:sym typeface="Calibri"/>
              </a:rPr>
              <a:t> maximum of days 0 through 29 after death, minus the premortem mean</a:t>
            </a:r>
            <a:endParaRPr>
              <a:latin typeface="Calibri"/>
              <a:ea typeface="Calibri"/>
              <a:cs typeface="Calibri"/>
              <a:sym typeface="Calibri"/>
            </a:endParaRPr>
          </a:p>
          <a:p>
            <a:pPr indent="0" lvl="0" marL="0" rtl="0" algn="l">
              <a:spcBef>
                <a:spcPts val="1000"/>
              </a:spcBef>
              <a:spcAft>
                <a:spcPts val="0"/>
              </a:spcAft>
              <a:buNone/>
            </a:pPr>
            <a:r>
              <a:rPr lang="en">
                <a:solidFill>
                  <a:schemeClr val="accent4"/>
                </a:solidFill>
                <a:latin typeface="Calibri"/>
                <a:ea typeface="Calibri"/>
                <a:cs typeface="Calibri"/>
                <a:sym typeface="Calibri"/>
              </a:rPr>
              <a:t>Long-term boost:</a:t>
            </a:r>
            <a:r>
              <a:rPr lang="en">
                <a:latin typeface="Calibri"/>
                <a:ea typeface="Calibri"/>
                <a:cs typeface="Calibri"/>
                <a:sym typeface="Calibri"/>
              </a:rPr>
              <a:t> arithmetic mean of days 30 through 360 after death, minus the premortem mean</a:t>
            </a:r>
            <a:endParaRPr>
              <a:latin typeface="Calibri"/>
              <a:ea typeface="Calibri"/>
              <a:cs typeface="Calibri"/>
              <a:sym typeface="Calibri"/>
            </a:endParaRPr>
          </a:p>
          <a:p>
            <a:pPr indent="0" lvl="0" marL="0" rtl="0" algn="l">
              <a:spcBef>
                <a:spcPts val="1000"/>
              </a:spcBef>
              <a:spcAft>
                <a:spcPts val="0"/>
              </a:spcAft>
              <a:buNone/>
            </a:pPr>
            <a:r>
              <a:rPr lang="en">
                <a:solidFill>
                  <a:schemeClr val="dk1"/>
                </a:solidFill>
                <a:latin typeface="Calibri"/>
                <a:ea typeface="Calibri"/>
                <a:cs typeface="Calibri"/>
                <a:sym typeface="Calibri"/>
              </a:rPr>
              <a:t>Halving time:</a:t>
            </a:r>
            <a:r>
              <a:rPr lang="en">
                <a:latin typeface="Calibri"/>
                <a:ea typeface="Calibri"/>
                <a:cs typeface="Calibri"/>
                <a:sym typeface="Calibri"/>
              </a:rPr>
              <a:t> number of days required to accumulate half of the total area between the postmortem curve (including the day of death) and the minimum postmortem value</a:t>
            </a:r>
            <a:endParaRPr>
              <a:latin typeface="Calibri"/>
              <a:ea typeface="Calibri"/>
              <a:cs typeface="Calibri"/>
              <a:sym typeface="Calibri"/>
            </a:endParaRPr>
          </a:p>
        </p:txBody>
      </p:sp>
      <p:grpSp>
        <p:nvGrpSpPr>
          <p:cNvPr id="513" name="Google Shape;513;p70"/>
          <p:cNvGrpSpPr/>
          <p:nvPr/>
        </p:nvGrpSpPr>
        <p:grpSpPr>
          <a:xfrm>
            <a:off x="6864925" y="3976100"/>
            <a:ext cx="2367483" cy="1086650"/>
            <a:chOff x="6712525" y="394700"/>
            <a:chExt cx="2367483" cy="1086650"/>
          </a:xfrm>
        </p:grpSpPr>
        <p:pic>
          <p:nvPicPr>
            <p:cNvPr id="514" name="Google Shape;514;p70"/>
            <p:cNvPicPr preferRelativeResize="0"/>
            <p:nvPr/>
          </p:nvPicPr>
          <p:blipFill>
            <a:blip r:embed="rId4">
              <a:alphaModFix/>
            </a:blip>
            <a:stretch>
              <a:fillRect/>
            </a:stretch>
          </p:blipFill>
          <p:spPr>
            <a:xfrm>
              <a:off x="6712525" y="623950"/>
              <a:ext cx="891416" cy="857400"/>
            </a:xfrm>
            <a:prstGeom prst="rect">
              <a:avLst/>
            </a:prstGeom>
            <a:noFill/>
            <a:ln>
              <a:noFill/>
            </a:ln>
          </p:spPr>
        </p:pic>
        <p:sp>
          <p:nvSpPr>
            <p:cNvPr id="515" name="Google Shape;515;p70"/>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#4 Describing data</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21" name="Google Shape;521;p71"/>
          <p:cNvPicPr preferRelativeResize="0"/>
          <p:nvPr/>
        </p:nvPicPr>
        <p:blipFill rotWithShape="1">
          <a:blip r:embed="rId3">
            <a:alphaModFix/>
          </a:blip>
          <a:srcRect b="12180" l="0" r="0" t="0"/>
          <a:stretch/>
        </p:blipFill>
        <p:spPr>
          <a:xfrm>
            <a:off x="1035200" y="1172700"/>
            <a:ext cx="7073603" cy="3918875"/>
          </a:xfrm>
          <a:prstGeom prst="rect">
            <a:avLst/>
          </a:prstGeom>
          <a:noFill/>
          <a:ln>
            <a:noFill/>
          </a:ln>
        </p:spPr>
      </p:pic>
      <p:sp>
        <p:nvSpPr>
          <p:cNvPr id="522" name="Google Shape;522;p71"/>
          <p:cNvSpPr txBox="1"/>
          <p:nvPr/>
        </p:nvSpPr>
        <p:spPr>
          <a:xfrm>
            <a:off x="457200" y="154484"/>
            <a:ext cx="8229600" cy="6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The Surgeon General warns:</a:t>
            </a:r>
            <a:endParaRPr sz="4000">
              <a:solidFill>
                <a:srgbClr val="000000"/>
              </a:solidFill>
              <a:latin typeface="Helvetica Neue"/>
              <a:ea typeface="Helvetica Neue"/>
              <a:cs typeface="Helvetica Neue"/>
              <a:sym typeface="Helvetica Neue"/>
            </a:endParaRPr>
          </a:p>
        </p:txBody>
      </p:sp>
      <p:sp>
        <p:nvSpPr>
          <p:cNvPr id="523" name="Google Shape;523;p71"/>
          <p:cNvSpPr/>
          <p:nvPr/>
        </p:nvSpPr>
        <p:spPr>
          <a:xfrm>
            <a:off x="1118825" y="3687980"/>
            <a:ext cx="3610200" cy="1968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4" name="Google Shape;524;p71"/>
          <p:cNvSpPr/>
          <p:nvPr/>
        </p:nvSpPr>
        <p:spPr>
          <a:xfrm>
            <a:off x="330000" y="3408289"/>
            <a:ext cx="663000" cy="745800"/>
          </a:xfrm>
          <a:prstGeom prst="right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2"/>
          <p:cNvSpPr txBox="1"/>
          <p:nvPr/>
        </p:nvSpPr>
        <p:spPr>
          <a:xfrm>
            <a:off x="4000025" y="1647600"/>
            <a:ext cx="5061300" cy="2237100"/>
          </a:xfrm>
          <a:prstGeom prst="rect">
            <a:avLst/>
          </a:prstGeom>
          <a:noFill/>
          <a:ln>
            <a:noFill/>
          </a:ln>
        </p:spPr>
        <p:txBody>
          <a:bodyPr anchorCtr="0" anchor="t" bIns="91425" lIns="91425" spcFirstLastPara="1" rIns="91425" wrap="square" tIns="91425">
            <a:spAutoFit/>
          </a:bodyPr>
          <a:lstStyle/>
          <a:p>
            <a:pPr indent="-241300" lvl="0" marL="257175" rtl="0" algn="l">
              <a:spcBef>
                <a:spcPts val="1000"/>
              </a:spcBef>
              <a:spcAft>
                <a:spcPts val="0"/>
              </a:spcAft>
              <a:buSzPts val="2000"/>
              <a:buFont typeface="Calibri"/>
              <a:buChar char="●"/>
            </a:pPr>
            <a:r>
              <a:rPr lang="en" sz="2000">
                <a:latin typeface="Calibri"/>
                <a:ea typeface="Calibri"/>
                <a:cs typeface="Calibri"/>
                <a:sym typeface="Calibri"/>
              </a:rPr>
              <a:t>Each curve one data point</a:t>
            </a:r>
            <a:endParaRPr sz="2000">
              <a:latin typeface="Calibri"/>
              <a:ea typeface="Calibri"/>
              <a:cs typeface="Calibri"/>
              <a:sym typeface="Calibri"/>
            </a:endParaRPr>
          </a:p>
          <a:p>
            <a:pPr indent="-241300" lvl="0" marL="257175" rtl="0" algn="l">
              <a:spcBef>
                <a:spcPts val="1000"/>
              </a:spcBef>
              <a:spcAft>
                <a:spcPts val="0"/>
              </a:spcAft>
              <a:buSzPts val="2000"/>
              <a:buFont typeface="Calibri"/>
              <a:buChar char="●"/>
            </a:pPr>
            <a:r>
              <a:rPr lang="en" sz="2000">
                <a:latin typeface="Calibri"/>
                <a:ea typeface="Calibri"/>
                <a:cs typeface="Calibri"/>
                <a:sym typeface="Calibri"/>
              </a:rPr>
              <a:t>Represented via its 4 curve characteristics</a:t>
            </a:r>
            <a:endParaRPr sz="2000">
              <a:latin typeface="Calibri"/>
              <a:ea typeface="Calibri"/>
              <a:cs typeface="Calibri"/>
              <a:sym typeface="Calibri"/>
            </a:endParaRPr>
          </a:p>
          <a:p>
            <a:pPr indent="-269875" lvl="1" marL="514350" rtl="0" algn="l">
              <a:spcBef>
                <a:spcPts val="1000"/>
              </a:spcBef>
              <a:spcAft>
                <a:spcPts val="0"/>
              </a:spcAft>
              <a:buSzPts val="2000"/>
              <a:buFont typeface="Calibri"/>
              <a:buChar char="○"/>
            </a:pPr>
            <a:r>
              <a:rPr lang="en" sz="2000">
                <a:solidFill>
                  <a:schemeClr val="dk2"/>
                </a:solidFill>
                <a:latin typeface="Calibri"/>
                <a:ea typeface="Calibri"/>
                <a:cs typeface="Calibri"/>
                <a:sym typeface="Calibri"/>
              </a:rPr>
              <a:t>≈ manual dimensionality reduction</a:t>
            </a:r>
            <a:endParaRPr sz="2000">
              <a:solidFill>
                <a:schemeClr val="dk2"/>
              </a:solidFill>
              <a:latin typeface="Calibri"/>
              <a:ea typeface="Calibri"/>
              <a:cs typeface="Calibri"/>
              <a:sym typeface="Calibri"/>
            </a:endParaRPr>
          </a:p>
          <a:p>
            <a:pPr indent="-269875" lvl="1" marL="514350" rtl="0" algn="l">
              <a:spcBef>
                <a:spcPts val="1000"/>
              </a:spcBef>
              <a:spcAft>
                <a:spcPts val="0"/>
              </a:spcAft>
              <a:buSzPts val="2000"/>
              <a:buFont typeface="Calibri"/>
              <a:buChar char="○"/>
            </a:pPr>
            <a:r>
              <a:rPr lang="en" sz="2000">
                <a:latin typeface="Calibri"/>
                <a:ea typeface="Calibri"/>
                <a:cs typeface="Calibri"/>
                <a:sym typeface="Calibri"/>
              </a:rPr>
              <a:t>Values standardized via </a:t>
            </a:r>
            <a:r>
              <a:rPr i="1" lang="en" sz="2000">
                <a:latin typeface="Calibri"/>
                <a:ea typeface="Calibri"/>
                <a:cs typeface="Calibri"/>
                <a:sym typeface="Calibri"/>
              </a:rPr>
              <a:t>z</a:t>
            </a:r>
            <a:r>
              <a:rPr lang="en" sz="2000">
                <a:latin typeface="Calibri"/>
                <a:ea typeface="Calibri"/>
                <a:cs typeface="Calibri"/>
                <a:sym typeface="Calibri"/>
              </a:rPr>
              <a:t>-scores</a:t>
            </a:r>
            <a:endParaRPr sz="2000">
              <a:latin typeface="Calibri"/>
              <a:ea typeface="Calibri"/>
              <a:cs typeface="Calibri"/>
              <a:sym typeface="Calibri"/>
            </a:endParaRPr>
          </a:p>
          <a:p>
            <a:pPr indent="-241300" lvl="0" marL="257175" rtl="0" algn="l">
              <a:spcBef>
                <a:spcPts val="1000"/>
              </a:spcBef>
              <a:spcAft>
                <a:spcPts val="1000"/>
              </a:spcAft>
              <a:buSzPts val="2000"/>
              <a:buFont typeface="Calibri"/>
              <a:buChar char="●"/>
            </a:pPr>
            <a:r>
              <a:rPr lang="en" sz="2000">
                <a:latin typeface="Calibri"/>
                <a:ea typeface="Calibri"/>
                <a:cs typeface="Calibri"/>
                <a:sym typeface="Calibri"/>
              </a:rPr>
              <a:t>Cluster via </a:t>
            </a:r>
            <a:r>
              <a:rPr i="1" lang="en" sz="2000">
                <a:solidFill>
                  <a:srgbClr val="FF00FF"/>
                </a:solidFill>
                <a:latin typeface="Calibri"/>
                <a:ea typeface="Calibri"/>
                <a:cs typeface="Calibri"/>
                <a:sym typeface="Calibri"/>
              </a:rPr>
              <a:t>k</a:t>
            </a:r>
            <a:r>
              <a:rPr lang="en" sz="2000">
                <a:latin typeface="Calibri"/>
                <a:ea typeface="Calibri"/>
                <a:cs typeface="Calibri"/>
                <a:sym typeface="Calibri"/>
              </a:rPr>
              <a:t>-means</a:t>
            </a:r>
            <a:endParaRPr sz="2000">
              <a:latin typeface="Calibri"/>
              <a:ea typeface="Calibri"/>
              <a:cs typeface="Calibri"/>
              <a:sym typeface="Calibri"/>
            </a:endParaRPr>
          </a:p>
        </p:txBody>
      </p:sp>
      <p:sp>
        <p:nvSpPr>
          <p:cNvPr id="530" name="Google Shape;530;p7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Are there prototypical curve shapes?</a:t>
            </a:r>
            <a:endParaRPr sz="3500"/>
          </a:p>
        </p:txBody>
      </p:sp>
      <p:sp>
        <p:nvSpPr>
          <p:cNvPr id="531" name="Google Shape;531;p7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32" name="Google Shape;532;p72"/>
          <p:cNvSpPr/>
          <p:nvPr/>
        </p:nvSpPr>
        <p:spPr>
          <a:xfrm>
            <a:off x="2316100" y="1156200"/>
            <a:ext cx="407700" cy="3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72"/>
          <p:cNvPicPr preferRelativeResize="0"/>
          <p:nvPr/>
        </p:nvPicPr>
        <p:blipFill rotWithShape="1">
          <a:blip r:embed="rId3">
            <a:alphaModFix/>
          </a:blip>
          <a:srcRect b="0" l="0" r="57841" t="11190"/>
          <a:stretch/>
        </p:blipFill>
        <p:spPr>
          <a:xfrm>
            <a:off x="422013" y="1156200"/>
            <a:ext cx="3299724" cy="3634649"/>
          </a:xfrm>
          <a:prstGeom prst="rect">
            <a:avLst/>
          </a:prstGeom>
          <a:noFill/>
          <a:ln>
            <a:noFill/>
          </a:ln>
        </p:spPr>
      </p:pic>
      <p:pic>
        <p:nvPicPr>
          <p:cNvPr descr="HD mspaint | Thinking Face Emoji 🤔 | Emoji meme, Hmm meme, Emoji" id="534" name="Google Shape;534;p72"/>
          <p:cNvPicPr preferRelativeResize="0"/>
          <p:nvPr/>
        </p:nvPicPr>
        <p:blipFill>
          <a:blip r:embed="rId4">
            <a:alphaModFix/>
          </a:blip>
          <a:stretch>
            <a:fillRect/>
          </a:stretch>
        </p:blipFill>
        <p:spPr>
          <a:xfrm>
            <a:off x="6700525" y="4133550"/>
            <a:ext cx="857400" cy="857400"/>
          </a:xfrm>
          <a:prstGeom prst="rect">
            <a:avLst/>
          </a:prstGeom>
          <a:noFill/>
          <a:ln>
            <a:noFill/>
          </a:ln>
        </p:spPr>
      </p:pic>
      <p:grpSp>
        <p:nvGrpSpPr>
          <p:cNvPr id="535" name="Google Shape;535;p72"/>
          <p:cNvGrpSpPr/>
          <p:nvPr/>
        </p:nvGrpSpPr>
        <p:grpSpPr>
          <a:xfrm>
            <a:off x="4155300" y="3813786"/>
            <a:ext cx="2646000" cy="1063789"/>
            <a:chOff x="4155300" y="3813786"/>
            <a:chExt cx="2646000" cy="1063789"/>
          </a:xfrm>
        </p:grpSpPr>
        <p:sp>
          <p:nvSpPr>
            <p:cNvPr id="536" name="Google Shape;536;p72"/>
            <p:cNvSpPr txBox="1"/>
            <p:nvPr/>
          </p:nvSpPr>
          <p:spPr>
            <a:xfrm>
              <a:off x="4155300" y="4077175"/>
              <a:ext cx="2646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FF00FF"/>
                  </a:solidFill>
                  <a:latin typeface="Calibri"/>
                  <a:ea typeface="Calibri"/>
                  <a:cs typeface="Calibri"/>
                  <a:sym typeface="Calibri"/>
                </a:rPr>
                <a:t>Q: </a:t>
              </a:r>
              <a:r>
                <a:rPr lang="en" sz="2000">
                  <a:solidFill>
                    <a:srgbClr val="FF00FF"/>
                  </a:solidFill>
                  <a:latin typeface="Calibri"/>
                  <a:ea typeface="Calibri"/>
                  <a:cs typeface="Calibri"/>
                  <a:sym typeface="Calibri"/>
                </a:rPr>
                <a:t>How to find the best number </a:t>
              </a:r>
              <a:r>
                <a:rPr i="1" lang="en" sz="2000">
                  <a:solidFill>
                    <a:srgbClr val="FF00FF"/>
                  </a:solidFill>
                  <a:latin typeface="Calibri"/>
                  <a:ea typeface="Calibri"/>
                  <a:cs typeface="Calibri"/>
                  <a:sym typeface="Calibri"/>
                </a:rPr>
                <a:t>k</a:t>
              </a:r>
              <a:r>
                <a:rPr lang="en" sz="2000">
                  <a:solidFill>
                    <a:srgbClr val="FF00FF"/>
                  </a:solidFill>
                  <a:latin typeface="Calibri"/>
                  <a:ea typeface="Calibri"/>
                  <a:cs typeface="Calibri"/>
                  <a:sym typeface="Calibri"/>
                </a:rPr>
                <a:t> of clusters?</a:t>
              </a:r>
              <a:endParaRPr sz="2000">
                <a:solidFill>
                  <a:srgbClr val="FF00FF"/>
                </a:solidFill>
                <a:latin typeface="Calibri"/>
                <a:ea typeface="Calibri"/>
                <a:cs typeface="Calibri"/>
                <a:sym typeface="Calibri"/>
              </a:endParaRPr>
            </a:p>
          </p:txBody>
        </p:sp>
        <p:cxnSp>
          <p:nvCxnSpPr>
            <p:cNvPr id="537" name="Google Shape;537;p72"/>
            <p:cNvCxnSpPr/>
            <p:nvPr/>
          </p:nvCxnSpPr>
          <p:spPr>
            <a:xfrm rot="10800000">
              <a:off x="5538388" y="3813786"/>
              <a:ext cx="6900" cy="303900"/>
            </a:xfrm>
            <a:prstGeom prst="straightConnector1">
              <a:avLst/>
            </a:prstGeom>
            <a:noFill/>
            <a:ln cap="flat" cmpd="sng" w="9525">
              <a:solidFill>
                <a:srgbClr val="FF00FF"/>
              </a:solidFill>
              <a:prstDash val="solid"/>
              <a:round/>
              <a:headEnd len="med" w="med" type="none"/>
              <a:tailEnd len="med" w="med" type="triangle"/>
            </a:ln>
          </p:spPr>
        </p:cxnSp>
      </p:grpSp>
      <p:pic>
        <p:nvPicPr>
          <p:cNvPr descr="HD mspaint | Thinking Face Emoji 🤔 | Emoji meme, Hmm meme, Emoji" id="538" name="Google Shape;538;p72"/>
          <p:cNvPicPr preferRelativeResize="0"/>
          <p:nvPr/>
        </p:nvPicPr>
        <p:blipFill>
          <a:blip r:embed="rId4">
            <a:alphaModFix/>
          </a:blip>
          <a:stretch>
            <a:fillRect/>
          </a:stretch>
        </p:blipFill>
        <p:spPr>
          <a:xfrm>
            <a:off x="7905600" y="396850"/>
            <a:ext cx="857400" cy="857400"/>
          </a:xfrm>
          <a:prstGeom prst="rect">
            <a:avLst/>
          </a:prstGeom>
          <a:noFill/>
          <a:ln>
            <a:noFill/>
          </a:ln>
        </p:spPr>
      </p:pic>
      <p:grpSp>
        <p:nvGrpSpPr>
          <p:cNvPr id="539" name="Google Shape;539;p72"/>
          <p:cNvGrpSpPr/>
          <p:nvPr/>
        </p:nvGrpSpPr>
        <p:grpSpPr>
          <a:xfrm>
            <a:off x="6483925" y="2764136"/>
            <a:ext cx="2826404" cy="1460414"/>
            <a:chOff x="6712525" y="20936"/>
            <a:chExt cx="2826404" cy="1460414"/>
          </a:xfrm>
        </p:grpSpPr>
        <p:pic>
          <p:nvPicPr>
            <p:cNvPr id="540" name="Google Shape;540;p72"/>
            <p:cNvPicPr preferRelativeResize="0"/>
            <p:nvPr/>
          </p:nvPicPr>
          <p:blipFill>
            <a:blip r:embed="rId5">
              <a:alphaModFix/>
            </a:blip>
            <a:stretch>
              <a:fillRect/>
            </a:stretch>
          </p:blipFill>
          <p:spPr>
            <a:xfrm>
              <a:off x="6712525" y="623950"/>
              <a:ext cx="891416" cy="857400"/>
            </a:xfrm>
            <a:prstGeom prst="rect">
              <a:avLst/>
            </a:prstGeom>
            <a:noFill/>
            <a:ln>
              <a:noFill/>
            </a:ln>
          </p:spPr>
        </p:pic>
        <p:sp>
          <p:nvSpPr>
            <p:cNvPr id="541" name="Google Shape;541;p72"/>
            <p:cNvSpPr txBox="1"/>
            <p:nvPr/>
          </p:nvSpPr>
          <p:spPr>
            <a:xfrm rot="-1283748">
              <a:off x="7451076" y="372905"/>
              <a:ext cx="2046005" cy="6157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#8 Applied ML</a:t>
              </a:r>
              <a:endParaRPr>
                <a:solidFill>
                  <a:srgbClr val="CC0000"/>
                </a:solidFill>
                <a:latin typeface="Oswald Medium"/>
                <a:ea typeface="Oswald Medium"/>
                <a:cs typeface="Oswald Medium"/>
                <a:sym typeface="Oswald Medium"/>
              </a:endParaRPr>
            </a:p>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#9 Unsupervised learning</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Average silhouette width!</a:t>
            </a:r>
            <a:endParaRPr sz="3500"/>
          </a:p>
        </p:txBody>
      </p:sp>
      <p:sp>
        <p:nvSpPr>
          <p:cNvPr id="547" name="Google Shape;547;p73"/>
          <p:cNvSpPr/>
          <p:nvPr/>
        </p:nvSpPr>
        <p:spPr>
          <a:xfrm>
            <a:off x="2316100" y="1156200"/>
            <a:ext cx="407700" cy="3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ight bulb - Free electronics icons" id="548" name="Google Shape;548;p73"/>
          <p:cNvPicPr preferRelativeResize="0"/>
          <p:nvPr/>
        </p:nvPicPr>
        <p:blipFill rotWithShape="1">
          <a:blip r:embed="rId3">
            <a:alphaModFix/>
          </a:blip>
          <a:srcRect b="13136" l="18392" r="19068" t="13881"/>
          <a:stretch/>
        </p:blipFill>
        <p:spPr>
          <a:xfrm rot="1800003">
            <a:off x="6967975" y="214125"/>
            <a:ext cx="828200" cy="966500"/>
          </a:xfrm>
          <a:prstGeom prst="rect">
            <a:avLst/>
          </a:prstGeom>
          <a:noFill/>
          <a:ln>
            <a:noFill/>
          </a:ln>
        </p:spPr>
      </p:pic>
      <p:sp>
        <p:nvSpPr>
          <p:cNvPr id="549" name="Google Shape;549;p73"/>
          <p:cNvSpPr txBox="1"/>
          <p:nvPr/>
        </p:nvSpPr>
        <p:spPr>
          <a:xfrm>
            <a:off x="2016850" y="1419000"/>
            <a:ext cx="100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FF9900"/>
                </a:solidFill>
                <a:latin typeface="Calibri"/>
                <a:ea typeface="Calibri"/>
                <a:cs typeface="Calibri"/>
                <a:sym typeface="Calibri"/>
              </a:rPr>
              <a:t>News</a:t>
            </a:r>
            <a:endParaRPr b="1" sz="2500">
              <a:solidFill>
                <a:srgbClr val="FF9900"/>
              </a:solidFill>
              <a:latin typeface="Calibri"/>
              <a:ea typeface="Calibri"/>
              <a:cs typeface="Calibri"/>
              <a:sym typeface="Calibri"/>
            </a:endParaRPr>
          </a:p>
        </p:txBody>
      </p:sp>
      <p:pic>
        <p:nvPicPr>
          <p:cNvPr id="550" name="Google Shape;550;p73"/>
          <p:cNvPicPr preferRelativeResize="0"/>
          <p:nvPr/>
        </p:nvPicPr>
        <p:blipFill>
          <a:blip r:embed="rId4">
            <a:alphaModFix/>
          </a:blip>
          <a:stretch>
            <a:fillRect/>
          </a:stretch>
        </p:blipFill>
        <p:spPr>
          <a:xfrm>
            <a:off x="152400" y="1836000"/>
            <a:ext cx="4206878" cy="2774100"/>
          </a:xfrm>
          <a:prstGeom prst="rect">
            <a:avLst/>
          </a:prstGeom>
          <a:noFill/>
          <a:ln>
            <a:noFill/>
          </a:ln>
        </p:spPr>
      </p:pic>
      <p:grpSp>
        <p:nvGrpSpPr>
          <p:cNvPr id="551" name="Google Shape;551;p73"/>
          <p:cNvGrpSpPr/>
          <p:nvPr/>
        </p:nvGrpSpPr>
        <p:grpSpPr>
          <a:xfrm>
            <a:off x="4740278" y="1419000"/>
            <a:ext cx="3889073" cy="3191100"/>
            <a:chOff x="4740278" y="1800000"/>
            <a:chExt cx="3889073" cy="3191100"/>
          </a:xfrm>
        </p:grpSpPr>
        <p:sp>
          <p:nvSpPr>
            <p:cNvPr id="552" name="Google Shape;552;p73"/>
            <p:cNvSpPr txBox="1"/>
            <p:nvPr/>
          </p:nvSpPr>
          <p:spPr>
            <a:xfrm>
              <a:off x="6363750" y="1800000"/>
              <a:ext cx="1440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4A86E8"/>
                  </a:solidFill>
                  <a:latin typeface="Calibri"/>
                  <a:ea typeface="Calibri"/>
                  <a:cs typeface="Calibri"/>
                  <a:sym typeface="Calibri"/>
                </a:rPr>
                <a:t>Twitter</a:t>
              </a:r>
              <a:endParaRPr b="1" sz="2500">
                <a:solidFill>
                  <a:srgbClr val="4A86E8"/>
                </a:solidFill>
                <a:latin typeface="Calibri"/>
                <a:ea typeface="Calibri"/>
                <a:cs typeface="Calibri"/>
                <a:sym typeface="Calibri"/>
              </a:endParaRPr>
            </a:p>
          </p:txBody>
        </p:sp>
        <p:pic>
          <p:nvPicPr>
            <p:cNvPr id="553" name="Google Shape;553;p73"/>
            <p:cNvPicPr preferRelativeResize="0"/>
            <p:nvPr/>
          </p:nvPicPr>
          <p:blipFill>
            <a:blip r:embed="rId5">
              <a:alphaModFix/>
            </a:blip>
            <a:stretch>
              <a:fillRect/>
            </a:stretch>
          </p:blipFill>
          <p:spPr>
            <a:xfrm>
              <a:off x="4740278" y="2388800"/>
              <a:ext cx="3889073" cy="2602300"/>
            </a:xfrm>
            <a:prstGeom prst="rect">
              <a:avLst/>
            </a:prstGeom>
            <a:noFill/>
            <a:ln>
              <a:noFill/>
            </a:ln>
          </p:spPr>
        </p:pic>
      </p:grpSp>
      <p:grpSp>
        <p:nvGrpSpPr>
          <p:cNvPr id="554" name="Google Shape;554;p73"/>
          <p:cNvGrpSpPr/>
          <p:nvPr/>
        </p:nvGrpSpPr>
        <p:grpSpPr>
          <a:xfrm>
            <a:off x="3512125" y="927197"/>
            <a:ext cx="2758674" cy="1239953"/>
            <a:chOff x="6712525" y="241397"/>
            <a:chExt cx="2758674" cy="1239953"/>
          </a:xfrm>
        </p:grpSpPr>
        <p:pic>
          <p:nvPicPr>
            <p:cNvPr id="555" name="Google Shape;555;p73"/>
            <p:cNvPicPr preferRelativeResize="0"/>
            <p:nvPr/>
          </p:nvPicPr>
          <p:blipFill>
            <a:blip r:embed="rId6">
              <a:alphaModFix/>
            </a:blip>
            <a:stretch>
              <a:fillRect/>
            </a:stretch>
          </p:blipFill>
          <p:spPr>
            <a:xfrm>
              <a:off x="6712525" y="623950"/>
              <a:ext cx="891416" cy="857400"/>
            </a:xfrm>
            <a:prstGeom prst="rect">
              <a:avLst/>
            </a:prstGeom>
            <a:noFill/>
            <a:ln>
              <a:noFill/>
            </a:ln>
          </p:spPr>
        </p:pic>
        <p:sp>
          <p:nvSpPr>
            <p:cNvPr id="556" name="Google Shape;556;p73"/>
            <p:cNvSpPr txBox="1"/>
            <p:nvPr/>
          </p:nvSpPr>
          <p:spPr>
            <a:xfrm rot="-1283912">
              <a:off x="7447515" y="596137"/>
              <a:ext cx="2020267"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#9 Unsupervised learning</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Cluster analysis</a:t>
            </a:r>
            <a:endParaRPr sz="3500"/>
          </a:p>
        </p:txBody>
      </p:sp>
      <p:sp>
        <p:nvSpPr>
          <p:cNvPr id="562" name="Google Shape;562;p7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63" name="Google Shape;563;p74"/>
          <p:cNvSpPr/>
          <p:nvPr/>
        </p:nvSpPr>
        <p:spPr>
          <a:xfrm>
            <a:off x="2316100" y="1156200"/>
            <a:ext cx="407700" cy="3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74"/>
          <p:cNvPicPr preferRelativeResize="0"/>
          <p:nvPr/>
        </p:nvPicPr>
        <p:blipFill rotWithShape="1">
          <a:blip r:embed="rId3">
            <a:alphaModFix/>
          </a:blip>
          <a:srcRect b="0" l="0" r="0" t="0"/>
          <a:stretch/>
        </p:blipFill>
        <p:spPr>
          <a:xfrm>
            <a:off x="582212" y="1495200"/>
            <a:ext cx="6455575" cy="3375550"/>
          </a:xfrm>
          <a:prstGeom prst="rect">
            <a:avLst/>
          </a:prstGeom>
          <a:noFill/>
          <a:ln>
            <a:noFill/>
          </a:ln>
        </p:spPr>
      </p:pic>
      <p:sp>
        <p:nvSpPr>
          <p:cNvPr id="565" name="Google Shape;565;p74"/>
          <p:cNvSpPr txBox="1"/>
          <p:nvPr/>
        </p:nvSpPr>
        <p:spPr>
          <a:xfrm>
            <a:off x="4210312" y="1059075"/>
            <a:ext cx="63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“Blip”</a:t>
            </a:r>
            <a:endParaRPr>
              <a:latin typeface="Calibri"/>
              <a:ea typeface="Calibri"/>
              <a:cs typeface="Calibri"/>
              <a:sym typeface="Calibri"/>
            </a:endParaRPr>
          </a:p>
        </p:txBody>
      </p:sp>
      <p:sp>
        <p:nvSpPr>
          <p:cNvPr id="566" name="Google Shape;566;p74"/>
          <p:cNvSpPr txBox="1"/>
          <p:nvPr/>
        </p:nvSpPr>
        <p:spPr>
          <a:xfrm>
            <a:off x="4707037" y="1059077"/>
            <a:ext cx="87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“Silence”</a:t>
            </a:r>
            <a:endParaRPr>
              <a:latin typeface="Calibri"/>
              <a:ea typeface="Calibri"/>
              <a:cs typeface="Calibri"/>
              <a:sym typeface="Calibri"/>
            </a:endParaRPr>
          </a:p>
        </p:txBody>
      </p:sp>
      <p:sp>
        <p:nvSpPr>
          <p:cNvPr id="567" name="Google Shape;567;p74"/>
          <p:cNvSpPr txBox="1"/>
          <p:nvPr/>
        </p:nvSpPr>
        <p:spPr>
          <a:xfrm>
            <a:off x="5410188" y="1059075"/>
            <a:ext cx="63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“Rise”</a:t>
            </a:r>
            <a:endParaRPr>
              <a:latin typeface="Calibri"/>
              <a:ea typeface="Calibri"/>
              <a:cs typeface="Calibri"/>
              <a:sym typeface="Calibri"/>
            </a:endParaRPr>
          </a:p>
        </p:txBody>
      </p:sp>
      <p:sp>
        <p:nvSpPr>
          <p:cNvPr id="568" name="Google Shape;568;p74"/>
          <p:cNvSpPr txBox="1"/>
          <p:nvPr/>
        </p:nvSpPr>
        <p:spPr>
          <a:xfrm>
            <a:off x="5926226" y="1059075"/>
            <a:ext cx="9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“Decline”</a:t>
            </a:r>
            <a:endParaRPr>
              <a:latin typeface="Calibri"/>
              <a:ea typeface="Calibri"/>
              <a:cs typeface="Calibri"/>
              <a:sym typeface="Calibri"/>
            </a:endParaRPr>
          </a:p>
        </p:txBody>
      </p:sp>
      <p:cxnSp>
        <p:nvCxnSpPr>
          <p:cNvPr id="569" name="Google Shape;569;p74"/>
          <p:cNvCxnSpPr/>
          <p:nvPr/>
        </p:nvCxnSpPr>
        <p:spPr>
          <a:xfrm>
            <a:off x="5129513" y="1360025"/>
            <a:ext cx="0" cy="306600"/>
          </a:xfrm>
          <a:prstGeom prst="straightConnector1">
            <a:avLst/>
          </a:prstGeom>
          <a:noFill/>
          <a:ln cap="flat" cmpd="sng" w="9525">
            <a:solidFill>
              <a:schemeClr val="dk2"/>
            </a:solidFill>
            <a:prstDash val="solid"/>
            <a:round/>
            <a:headEnd len="med" w="med" type="none"/>
            <a:tailEnd len="med" w="med" type="triangle"/>
          </a:ln>
        </p:spPr>
      </p:cxnSp>
      <p:cxnSp>
        <p:nvCxnSpPr>
          <p:cNvPr id="570" name="Google Shape;570;p74"/>
          <p:cNvCxnSpPr/>
          <p:nvPr/>
        </p:nvCxnSpPr>
        <p:spPr>
          <a:xfrm>
            <a:off x="5762262" y="1360025"/>
            <a:ext cx="0" cy="306600"/>
          </a:xfrm>
          <a:prstGeom prst="straightConnector1">
            <a:avLst/>
          </a:prstGeom>
          <a:noFill/>
          <a:ln cap="flat" cmpd="sng" w="9525">
            <a:solidFill>
              <a:schemeClr val="dk2"/>
            </a:solidFill>
            <a:prstDash val="solid"/>
            <a:round/>
            <a:headEnd len="med" w="med" type="none"/>
            <a:tailEnd len="med" w="med" type="triangle"/>
          </a:ln>
        </p:spPr>
      </p:cxnSp>
      <p:cxnSp>
        <p:nvCxnSpPr>
          <p:cNvPr id="571" name="Google Shape;571;p74"/>
          <p:cNvCxnSpPr/>
          <p:nvPr/>
        </p:nvCxnSpPr>
        <p:spPr>
          <a:xfrm>
            <a:off x="6248399" y="1360025"/>
            <a:ext cx="0" cy="306600"/>
          </a:xfrm>
          <a:prstGeom prst="straightConnector1">
            <a:avLst/>
          </a:prstGeom>
          <a:noFill/>
          <a:ln cap="flat" cmpd="sng" w="9525">
            <a:solidFill>
              <a:schemeClr val="dk2"/>
            </a:solidFill>
            <a:prstDash val="solid"/>
            <a:round/>
            <a:headEnd len="med" w="med" type="none"/>
            <a:tailEnd len="med" w="med" type="triangle"/>
          </a:ln>
        </p:spPr>
      </p:cxnSp>
      <p:cxnSp>
        <p:nvCxnSpPr>
          <p:cNvPr id="572" name="Google Shape;572;p74"/>
          <p:cNvCxnSpPr/>
          <p:nvPr/>
        </p:nvCxnSpPr>
        <p:spPr>
          <a:xfrm>
            <a:off x="4525700" y="1360025"/>
            <a:ext cx="0" cy="306600"/>
          </a:xfrm>
          <a:prstGeom prst="straightConnector1">
            <a:avLst/>
          </a:prstGeom>
          <a:noFill/>
          <a:ln cap="flat" cmpd="sng" w="9525">
            <a:solidFill>
              <a:schemeClr val="dk2"/>
            </a:solidFill>
            <a:prstDash val="solid"/>
            <a:round/>
            <a:headEnd len="med" w="med" type="none"/>
            <a:tailEnd len="med" w="med" type="triangle"/>
          </a:ln>
        </p:spPr>
      </p:cxnSp>
      <p:grpSp>
        <p:nvGrpSpPr>
          <p:cNvPr id="573" name="Google Shape;573;p74"/>
          <p:cNvGrpSpPr/>
          <p:nvPr/>
        </p:nvGrpSpPr>
        <p:grpSpPr>
          <a:xfrm>
            <a:off x="6788725" y="4052300"/>
            <a:ext cx="2367483" cy="1086650"/>
            <a:chOff x="6712525" y="394700"/>
            <a:chExt cx="2367483" cy="1086650"/>
          </a:xfrm>
        </p:grpSpPr>
        <p:pic>
          <p:nvPicPr>
            <p:cNvPr id="574" name="Google Shape;574;p74"/>
            <p:cNvPicPr preferRelativeResize="0"/>
            <p:nvPr/>
          </p:nvPicPr>
          <p:blipFill>
            <a:blip r:embed="rId4">
              <a:alphaModFix/>
            </a:blip>
            <a:stretch>
              <a:fillRect/>
            </a:stretch>
          </p:blipFill>
          <p:spPr>
            <a:xfrm>
              <a:off x="6712525" y="623950"/>
              <a:ext cx="891416" cy="857400"/>
            </a:xfrm>
            <a:prstGeom prst="rect">
              <a:avLst/>
            </a:prstGeom>
            <a:noFill/>
            <a:ln>
              <a:noFill/>
            </a:ln>
          </p:spPr>
        </p:pic>
        <p:sp>
          <p:nvSpPr>
            <p:cNvPr id="575" name="Google Shape;575;p74"/>
            <p:cNvSpPr txBox="1"/>
            <p:nvPr/>
          </p:nvSpPr>
          <p:spPr>
            <a:xfrm rot="-1283908">
              <a:off x="7462007" y="672790"/>
              <a:ext cx="1600102"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#4 Describing data</a:t>
              </a:r>
              <a:endParaRPr>
                <a:solidFill>
                  <a:srgbClr val="CC0000"/>
                </a:solidFill>
                <a:latin typeface="Oswald Medium"/>
                <a:ea typeface="Oswald Medium"/>
                <a:cs typeface="Oswald Medium"/>
                <a:sym typeface="Oswald Medium"/>
              </a:endParaRPr>
            </a:p>
          </p:txBody>
        </p:sp>
      </p:grpSp>
      <p:sp>
        <p:nvSpPr>
          <p:cNvPr id="576" name="Google Shape;576;p74"/>
          <p:cNvSpPr/>
          <p:nvPr/>
        </p:nvSpPr>
        <p:spPr>
          <a:xfrm>
            <a:off x="5954285" y="3312775"/>
            <a:ext cx="542550" cy="445675"/>
          </a:xfrm>
          <a:custGeom>
            <a:rect b="b" l="l" r="r" t="t"/>
            <a:pathLst>
              <a:path extrusionOk="0" h="17827" w="21702">
                <a:moveTo>
                  <a:pt x="12902" y="0"/>
                </a:moveTo>
                <a:cubicBezTo>
                  <a:pt x="8820" y="0"/>
                  <a:pt x="3844" y="919"/>
                  <a:pt x="1394" y="4184"/>
                </a:cubicBezTo>
                <a:cubicBezTo>
                  <a:pt x="-1003" y="7379"/>
                  <a:pt x="-58" y="13644"/>
                  <a:pt x="3138" y="16040"/>
                </a:cubicBezTo>
                <a:cubicBezTo>
                  <a:pt x="8123" y="19778"/>
                  <a:pt x="18065" y="16849"/>
                  <a:pt x="21271" y="11507"/>
                </a:cubicBezTo>
                <a:cubicBezTo>
                  <a:pt x="23224" y="8253"/>
                  <a:pt x="17743" y="2789"/>
                  <a:pt x="13948" y="2789"/>
                </a:cubicBezTo>
              </a:path>
            </a:pathLst>
          </a:custGeom>
          <a:noFill/>
          <a:ln cap="flat" cmpd="sng" w="28575">
            <a:solidFill>
              <a:srgbClr val="CC00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5"/>
          <p:cNvSpPr txBox="1"/>
          <p:nvPr>
            <p:ph type="title"/>
          </p:nvPr>
        </p:nvSpPr>
        <p:spPr>
          <a:xfrm>
            <a:off x="457200" y="18823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3:</a:t>
            </a:r>
            <a:endParaRPr/>
          </a:p>
          <a:p>
            <a:pPr indent="0" lvl="0" marL="0" rtl="0" algn="ctr">
              <a:spcBef>
                <a:spcPts val="0"/>
              </a:spcBef>
              <a:spcAft>
                <a:spcPts val="0"/>
              </a:spcAft>
              <a:buNone/>
            </a:pPr>
            <a:r>
              <a:rPr lang="en"/>
              <a:t>Biographic correlates of postmortem memory</a:t>
            </a:r>
            <a:endParaRPr/>
          </a:p>
        </p:txBody>
      </p:sp>
      <p:sp>
        <p:nvSpPr>
          <p:cNvPr id="582" name="Google Shape;582;p7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6"/>
          <p:cNvSpPr txBox="1"/>
          <p:nvPr>
            <p:ph idx="1" type="body"/>
          </p:nvPr>
        </p:nvSpPr>
        <p:spPr>
          <a:xfrm>
            <a:off x="457200" y="1227025"/>
            <a:ext cx="6985200" cy="24942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SzPts val="2500"/>
              <a:buChar char="●"/>
            </a:pPr>
            <a:r>
              <a:rPr lang="en" sz="2500"/>
              <a:t>Measure correlation coefficient between outcome (e.g., short-term memory boost) and each biographic </a:t>
            </a:r>
            <a:r>
              <a:rPr lang="en" sz="2500">
                <a:solidFill>
                  <a:schemeClr val="dk2"/>
                </a:solidFill>
              </a:rPr>
              <a:t>properties</a:t>
            </a:r>
            <a:r>
              <a:rPr lang="en" sz="2500"/>
              <a:t> (e.g., gender)</a:t>
            </a:r>
            <a:endParaRPr sz="2500"/>
          </a:p>
          <a:p>
            <a:pPr indent="-387350" lvl="0" marL="457200" rtl="0" algn="l">
              <a:lnSpc>
                <a:spcPct val="115000"/>
              </a:lnSpc>
              <a:spcBef>
                <a:spcPts val="0"/>
              </a:spcBef>
              <a:spcAft>
                <a:spcPts val="0"/>
              </a:spcAft>
              <a:buSzPts val="2500"/>
              <a:buChar char="●"/>
            </a:pPr>
            <a:r>
              <a:rPr lang="en" sz="2500"/>
              <a:t>Higher correlation ⇒ higher outcome for the </a:t>
            </a:r>
            <a:r>
              <a:rPr lang="en" sz="2500"/>
              <a:t>respective group of people (e.g., women)</a:t>
            </a:r>
            <a:endParaRPr sz="2500"/>
          </a:p>
        </p:txBody>
      </p:sp>
      <p:sp>
        <p:nvSpPr>
          <p:cNvPr id="588" name="Google Shape;588;p7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A first stab</a:t>
            </a:r>
            <a:endParaRPr sz="3500"/>
          </a:p>
        </p:txBody>
      </p:sp>
      <p:sp>
        <p:nvSpPr>
          <p:cNvPr id="589" name="Google Shape;589;p7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90" name="Google Shape;590;p76"/>
          <p:cNvPicPr preferRelativeResize="0"/>
          <p:nvPr/>
        </p:nvPicPr>
        <p:blipFill rotWithShape="1">
          <a:blip r:embed="rId3">
            <a:alphaModFix/>
          </a:blip>
          <a:srcRect b="0" l="0" r="42426" t="0"/>
          <a:stretch/>
        </p:blipFill>
        <p:spPr>
          <a:xfrm>
            <a:off x="7377875" y="946500"/>
            <a:ext cx="1421800" cy="3772675"/>
          </a:xfrm>
          <a:prstGeom prst="rect">
            <a:avLst/>
          </a:prstGeom>
          <a:noFill/>
          <a:ln>
            <a:noFill/>
          </a:ln>
        </p:spPr>
      </p:pic>
      <p:pic>
        <p:nvPicPr>
          <p:cNvPr descr="HD mspaint | Thinking Face Emoji 🤔 | Emoji meme, Hmm meme, Emoji" id="591" name="Google Shape;591;p76"/>
          <p:cNvPicPr preferRelativeResize="0"/>
          <p:nvPr/>
        </p:nvPicPr>
        <p:blipFill>
          <a:blip r:embed="rId4">
            <a:alphaModFix/>
          </a:blip>
          <a:stretch>
            <a:fillRect/>
          </a:stretch>
        </p:blipFill>
        <p:spPr>
          <a:xfrm>
            <a:off x="1520850" y="3595350"/>
            <a:ext cx="1123825" cy="112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7"/>
          <p:cNvSpPr txBox="1"/>
          <p:nvPr>
            <p:ph idx="1" type="body"/>
          </p:nvPr>
        </p:nvSpPr>
        <p:spPr>
          <a:xfrm>
            <a:off x="609600" y="1227025"/>
            <a:ext cx="6985200" cy="249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t>E.g., leaders (politicians, CEOs, etc.) are</a:t>
            </a:r>
            <a:endParaRPr sz="2200"/>
          </a:p>
          <a:p>
            <a:pPr indent="-368300" lvl="0" marL="457200" rtl="0" algn="l">
              <a:lnSpc>
                <a:spcPct val="115000"/>
              </a:lnSpc>
              <a:spcBef>
                <a:spcPts val="0"/>
              </a:spcBef>
              <a:spcAft>
                <a:spcPts val="0"/>
              </a:spcAft>
              <a:buSzPts val="2200"/>
              <a:buChar char="●"/>
            </a:pPr>
            <a:r>
              <a:rPr lang="en" sz="2200"/>
              <a:t>more likely to have died old,</a:t>
            </a:r>
            <a:endParaRPr sz="2200"/>
          </a:p>
          <a:p>
            <a:pPr indent="-368300" lvl="0" marL="457200" rtl="0" algn="l">
              <a:lnSpc>
                <a:spcPct val="115000"/>
              </a:lnSpc>
              <a:spcBef>
                <a:spcPts val="0"/>
              </a:spcBef>
              <a:spcAft>
                <a:spcPts val="0"/>
              </a:spcAft>
              <a:buSzPts val="2200"/>
              <a:buChar char="●"/>
            </a:pPr>
            <a:r>
              <a:rPr lang="en" sz="2200"/>
              <a:t>m</a:t>
            </a:r>
            <a:r>
              <a:rPr lang="en" sz="2200"/>
              <a:t>ore likely to have died of a natural death,</a:t>
            </a:r>
            <a:endParaRPr sz="2200"/>
          </a:p>
          <a:p>
            <a:pPr indent="-368300" lvl="0" marL="457200" rtl="0" algn="l">
              <a:lnSpc>
                <a:spcPct val="115000"/>
              </a:lnSpc>
              <a:spcBef>
                <a:spcPts val="0"/>
              </a:spcBef>
              <a:spcAft>
                <a:spcPts val="0"/>
              </a:spcAft>
              <a:buSzPts val="2200"/>
              <a:buChar char="●"/>
            </a:pPr>
            <a:r>
              <a:rPr lang="en" sz="2200"/>
              <a:t>more likely to be men,</a:t>
            </a:r>
            <a:endParaRPr sz="2200"/>
          </a:p>
          <a:p>
            <a:pPr indent="0" lvl="0" marL="0" rtl="0" algn="l">
              <a:lnSpc>
                <a:spcPct val="115000"/>
              </a:lnSpc>
              <a:spcBef>
                <a:spcPts val="0"/>
              </a:spcBef>
              <a:spcAft>
                <a:spcPts val="0"/>
              </a:spcAft>
              <a:buNone/>
            </a:pPr>
            <a:r>
              <a:rPr lang="en" sz="2200"/>
              <a:t>compared to artists</a:t>
            </a:r>
            <a:endParaRPr sz="2200"/>
          </a:p>
        </p:txBody>
      </p:sp>
      <p:sp>
        <p:nvSpPr>
          <p:cNvPr id="597" name="Google Shape;597;p77"/>
          <p:cNvSpPr txBox="1"/>
          <p:nvPr>
            <p:ph type="title"/>
          </p:nvPr>
        </p:nvSpPr>
        <p:spPr>
          <a:xfrm>
            <a:off x="353025" y="205975"/>
            <a:ext cx="84468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Problem: Biographic properties are correlated</a:t>
            </a:r>
            <a:endParaRPr sz="3500"/>
          </a:p>
        </p:txBody>
      </p:sp>
      <p:sp>
        <p:nvSpPr>
          <p:cNvPr id="598" name="Google Shape;598;p7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99" name="Google Shape;599;p77"/>
          <p:cNvSpPr txBox="1"/>
          <p:nvPr>
            <p:ph idx="1" type="body"/>
          </p:nvPr>
        </p:nvSpPr>
        <p:spPr>
          <a:xfrm>
            <a:off x="2209800" y="3702925"/>
            <a:ext cx="6012900" cy="116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BF9000"/>
                </a:solidFill>
              </a:rPr>
              <a:t>Regression analysis</a:t>
            </a:r>
            <a:r>
              <a:rPr lang="en" sz="2200">
                <a:solidFill>
                  <a:srgbClr val="BF9000"/>
                </a:solidFill>
              </a:rPr>
              <a:t> allows us to compare averages across subgroups of the data while accounting for correlations among averaged values!</a:t>
            </a:r>
            <a:endParaRPr sz="2200">
              <a:solidFill>
                <a:srgbClr val="BF9000"/>
              </a:solidFill>
            </a:endParaRPr>
          </a:p>
        </p:txBody>
      </p:sp>
      <p:pic>
        <p:nvPicPr>
          <p:cNvPr descr="Light bulb - Free electronics icons" id="600" name="Google Shape;600;p77"/>
          <p:cNvPicPr preferRelativeResize="0"/>
          <p:nvPr/>
        </p:nvPicPr>
        <p:blipFill rotWithShape="1">
          <a:blip r:embed="rId3">
            <a:alphaModFix/>
          </a:blip>
          <a:srcRect b="13136" l="18392" r="19068" t="13881"/>
          <a:stretch/>
        </p:blipFill>
        <p:spPr>
          <a:xfrm rot="-955490">
            <a:off x="1455525" y="3558725"/>
            <a:ext cx="828200" cy="966500"/>
          </a:xfrm>
          <a:prstGeom prst="rect">
            <a:avLst/>
          </a:prstGeom>
          <a:noFill/>
          <a:ln>
            <a:noFill/>
          </a:ln>
        </p:spPr>
      </p:pic>
      <p:grpSp>
        <p:nvGrpSpPr>
          <p:cNvPr id="601" name="Google Shape;601;p77"/>
          <p:cNvGrpSpPr/>
          <p:nvPr/>
        </p:nvGrpSpPr>
        <p:grpSpPr>
          <a:xfrm>
            <a:off x="6407725" y="2518701"/>
            <a:ext cx="2781173" cy="1248649"/>
            <a:chOff x="6712525" y="232701"/>
            <a:chExt cx="2781173" cy="1248649"/>
          </a:xfrm>
        </p:grpSpPr>
        <p:pic>
          <p:nvPicPr>
            <p:cNvPr id="602" name="Google Shape;602;p77"/>
            <p:cNvPicPr preferRelativeResize="0"/>
            <p:nvPr/>
          </p:nvPicPr>
          <p:blipFill>
            <a:blip r:embed="rId4">
              <a:alphaModFix/>
            </a:blip>
            <a:stretch>
              <a:fillRect/>
            </a:stretch>
          </p:blipFill>
          <p:spPr>
            <a:xfrm>
              <a:off x="6712525" y="623950"/>
              <a:ext cx="891416" cy="857400"/>
            </a:xfrm>
            <a:prstGeom prst="rect">
              <a:avLst/>
            </a:prstGeom>
            <a:noFill/>
            <a:ln>
              <a:noFill/>
            </a:ln>
          </p:spPr>
        </p:pic>
        <p:sp>
          <p:nvSpPr>
            <p:cNvPr id="603" name="Google Shape;603;p77"/>
            <p:cNvSpPr txBox="1"/>
            <p:nvPr/>
          </p:nvSpPr>
          <p:spPr>
            <a:xfrm rot="-1283728">
              <a:off x="7446703" y="591791"/>
              <a:ext cx="2044390"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#5 Regression analysis</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8"/>
          <p:cNvSpPr txBox="1"/>
          <p:nvPr>
            <p:ph idx="1" type="body"/>
          </p:nvPr>
        </p:nvSpPr>
        <p:spPr>
          <a:xfrm>
            <a:off x="1371600" y="1639908"/>
            <a:ext cx="5289300" cy="249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500">
                <a:solidFill>
                  <a:srgbClr val="FF00FF"/>
                </a:solidFill>
              </a:rPr>
              <a:t>y</a:t>
            </a:r>
            <a:r>
              <a:rPr baseline="-25000" i="1" lang="en" sz="2500">
                <a:solidFill>
                  <a:srgbClr val="FF00FF"/>
                </a:solidFill>
              </a:rPr>
              <a:t>i</a:t>
            </a:r>
            <a:r>
              <a:rPr lang="en" sz="2500"/>
              <a:t>	=	   </a:t>
            </a:r>
            <a:r>
              <a:rPr lang="en" sz="2500">
                <a:solidFill>
                  <a:srgbClr val="00FF00"/>
                </a:solidFill>
              </a:rPr>
              <a:t>β</a:t>
            </a:r>
            <a:r>
              <a:rPr baseline="-25000" lang="en" sz="2500">
                <a:solidFill>
                  <a:srgbClr val="00FF00"/>
                </a:solidFill>
              </a:rPr>
              <a:t>0</a:t>
            </a:r>
            <a:r>
              <a:rPr lang="en" sz="2500">
                <a:solidFill>
                  <a:schemeClr val="dk2"/>
                </a:solidFill>
              </a:rPr>
              <a:t> </a:t>
            </a:r>
            <a:br>
              <a:rPr lang="en" sz="2500"/>
            </a:br>
            <a:r>
              <a:rPr lang="en" sz="2500"/>
              <a:t>		+ β</a:t>
            </a:r>
            <a:r>
              <a:rPr baseline="-25000" lang="en" sz="2500"/>
              <a:t>1</a:t>
            </a:r>
            <a:r>
              <a:rPr lang="en" sz="2500"/>
              <a:t> </a:t>
            </a:r>
            <a:r>
              <a:rPr lang="en" sz="2500">
                <a:solidFill>
                  <a:srgbClr val="4A86E8"/>
                </a:solidFill>
              </a:rPr>
              <a:t>premortem_mention_freq</a:t>
            </a:r>
            <a:r>
              <a:rPr baseline="-25000" i="1" lang="en" sz="2500">
                <a:solidFill>
                  <a:srgbClr val="4A86E8"/>
                </a:solidFill>
              </a:rPr>
              <a:t>i</a:t>
            </a:r>
            <a:endParaRPr baseline="-25000" i="1" sz="2500">
              <a:solidFill>
                <a:srgbClr val="4A86E8"/>
              </a:solidFill>
            </a:endParaRPr>
          </a:p>
          <a:p>
            <a:pPr indent="0" lvl="0" marL="0" rtl="0" algn="l">
              <a:lnSpc>
                <a:spcPct val="115000"/>
              </a:lnSpc>
              <a:spcBef>
                <a:spcPts val="0"/>
              </a:spcBef>
              <a:spcAft>
                <a:spcPts val="0"/>
              </a:spcAft>
              <a:buNone/>
            </a:pPr>
            <a:r>
              <a:rPr lang="en" sz="2500"/>
              <a:t>		+ </a:t>
            </a:r>
            <a:r>
              <a:rPr lang="en" sz="2500">
                <a:solidFill>
                  <a:schemeClr val="dk2"/>
                </a:solidFill>
              </a:rPr>
              <a:t>β</a:t>
            </a:r>
            <a:r>
              <a:rPr baseline="-25000" lang="en" sz="2500">
                <a:solidFill>
                  <a:schemeClr val="dk2"/>
                </a:solidFill>
              </a:rPr>
              <a:t>2</a:t>
            </a:r>
            <a:r>
              <a:rPr lang="en" sz="2500">
                <a:solidFill>
                  <a:schemeClr val="dk2"/>
                </a:solidFill>
              </a:rPr>
              <a:t> </a:t>
            </a:r>
            <a:r>
              <a:rPr lang="en" sz="2500">
                <a:solidFill>
                  <a:srgbClr val="FF9900"/>
                </a:solidFill>
              </a:rPr>
              <a:t>age_at_death</a:t>
            </a:r>
            <a:r>
              <a:rPr baseline="-25000" i="1" lang="en" sz="2500">
                <a:solidFill>
                  <a:srgbClr val="FF9900"/>
                </a:solidFill>
              </a:rPr>
              <a:t>i</a:t>
            </a:r>
            <a:br>
              <a:rPr lang="en" sz="2500"/>
            </a:br>
            <a:r>
              <a:rPr lang="en" sz="2500"/>
              <a:t>		+ </a:t>
            </a:r>
            <a:r>
              <a:rPr lang="en" sz="2500">
                <a:solidFill>
                  <a:schemeClr val="dk2"/>
                </a:solidFill>
              </a:rPr>
              <a:t>β</a:t>
            </a:r>
            <a:r>
              <a:rPr baseline="-25000" lang="en" sz="2500">
                <a:solidFill>
                  <a:schemeClr val="dk2"/>
                </a:solidFill>
              </a:rPr>
              <a:t>3</a:t>
            </a:r>
            <a:r>
              <a:rPr lang="en" sz="2500">
                <a:solidFill>
                  <a:schemeClr val="dk2"/>
                </a:solidFill>
              </a:rPr>
              <a:t> </a:t>
            </a:r>
            <a:r>
              <a:rPr lang="en" sz="2500">
                <a:solidFill>
                  <a:srgbClr val="9900FF"/>
                </a:solidFill>
              </a:rPr>
              <a:t>manner_of_death</a:t>
            </a:r>
            <a:r>
              <a:rPr baseline="-25000" i="1" lang="en" sz="2500">
                <a:solidFill>
                  <a:srgbClr val="9900FF"/>
                </a:solidFill>
              </a:rPr>
              <a:t>i</a:t>
            </a:r>
            <a:br>
              <a:rPr lang="en" sz="2500">
                <a:solidFill>
                  <a:schemeClr val="dk2"/>
                </a:solidFill>
              </a:rPr>
            </a:br>
            <a:r>
              <a:rPr lang="en" sz="2500">
                <a:solidFill>
                  <a:schemeClr val="dk2"/>
                </a:solidFill>
              </a:rPr>
              <a:t>		+ β</a:t>
            </a:r>
            <a:r>
              <a:rPr baseline="-25000" lang="en" sz="2500">
                <a:solidFill>
                  <a:schemeClr val="dk2"/>
                </a:solidFill>
              </a:rPr>
              <a:t>4</a:t>
            </a:r>
            <a:r>
              <a:rPr lang="en" sz="2500">
                <a:solidFill>
                  <a:schemeClr val="dk2"/>
                </a:solidFill>
              </a:rPr>
              <a:t> </a:t>
            </a:r>
            <a:r>
              <a:rPr lang="en" sz="2500">
                <a:solidFill>
                  <a:srgbClr val="BF9000"/>
                </a:solidFill>
              </a:rPr>
              <a:t>notability_type</a:t>
            </a:r>
            <a:r>
              <a:rPr baseline="-25000" i="1" lang="en" sz="2500">
                <a:solidFill>
                  <a:srgbClr val="BF9000"/>
                </a:solidFill>
              </a:rPr>
              <a:t>i</a:t>
            </a:r>
            <a:endParaRPr sz="2500">
              <a:solidFill>
                <a:srgbClr val="BF9000"/>
              </a:solidFill>
            </a:endParaRPr>
          </a:p>
          <a:p>
            <a:pPr indent="0" lvl="0" marL="0" rtl="0" algn="l">
              <a:lnSpc>
                <a:spcPct val="115000"/>
              </a:lnSpc>
              <a:spcBef>
                <a:spcPts val="0"/>
              </a:spcBef>
              <a:spcAft>
                <a:spcPts val="0"/>
              </a:spcAft>
              <a:buNone/>
            </a:pPr>
            <a:r>
              <a:rPr lang="en" sz="2500">
                <a:solidFill>
                  <a:schemeClr val="dk2"/>
                </a:solidFill>
              </a:rPr>
              <a:t>		+ β</a:t>
            </a:r>
            <a:r>
              <a:rPr baseline="-25000" lang="en" sz="2500">
                <a:solidFill>
                  <a:schemeClr val="dk2"/>
                </a:solidFill>
              </a:rPr>
              <a:t>5</a:t>
            </a:r>
            <a:r>
              <a:rPr lang="en" sz="2500">
                <a:solidFill>
                  <a:schemeClr val="dk2"/>
                </a:solidFill>
              </a:rPr>
              <a:t> </a:t>
            </a:r>
            <a:r>
              <a:rPr lang="en" sz="2500">
                <a:solidFill>
                  <a:schemeClr val="dk1"/>
                </a:solidFill>
              </a:rPr>
              <a:t>language</a:t>
            </a:r>
            <a:r>
              <a:rPr baseline="-25000" i="1" lang="en" sz="2500">
                <a:solidFill>
                  <a:schemeClr val="dk1"/>
                </a:solidFill>
              </a:rPr>
              <a:t>i</a:t>
            </a:r>
            <a:endParaRPr sz="2500">
              <a:solidFill>
                <a:schemeClr val="dk1"/>
              </a:solidFill>
            </a:endParaRPr>
          </a:p>
          <a:p>
            <a:pPr indent="0" lvl="0" marL="0" rtl="0" algn="l">
              <a:lnSpc>
                <a:spcPct val="115000"/>
              </a:lnSpc>
              <a:spcBef>
                <a:spcPts val="0"/>
              </a:spcBef>
              <a:spcAft>
                <a:spcPts val="0"/>
              </a:spcAft>
              <a:buNone/>
            </a:pPr>
            <a:r>
              <a:rPr lang="en" sz="2500">
                <a:solidFill>
                  <a:schemeClr val="dk2"/>
                </a:solidFill>
              </a:rPr>
              <a:t>		+ β</a:t>
            </a:r>
            <a:r>
              <a:rPr baseline="-25000" lang="en" sz="2500">
                <a:solidFill>
                  <a:schemeClr val="dk2"/>
                </a:solidFill>
              </a:rPr>
              <a:t>6</a:t>
            </a:r>
            <a:r>
              <a:rPr lang="en" sz="2500">
                <a:solidFill>
                  <a:schemeClr val="dk2"/>
                </a:solidFill>
              </a:rPr>
              <a:t> </a:t>
            </a:r>
            <a:r>
              <a:rPr lang="en" sz="2500">
                <a:solidFill>
                  <a:srgbClr val="999999"/>
                </a:solidFill>
              </a:rPr>
              <a:t>gender</a:t>
            </a:r>
            <a:r>
              <a:rPr baseline="-25000" i="1" lang="en" sz="2500">
                <a:solidFill>
                  <a:srgbClr val="999999"/>
                </a:solidFill>
              </a:rPr>
              <a:t>i</a:t>
            </a:r>
            <a:endParaRPr sz="2500">
              <a:solidFill>
                <a:srgbClr val="999999"/>
              </a:solidFill>
            </a:endParaRPr>
          </a:p>
        </p:txBody>
      </p:sp>
      <p:sp>
        <p:nvSpPr>
          <p:cNvPr id="609" name="Google Shape;609;p78"/>
          <p:cNvSpPr txBox="1"/>
          <p:nvPr>
            <p:ph type="title"/>
          </p:nvPr>
        </p:nvSpPr>
        <p:spPr>
          <a:xfrm>
            <a:off x="353025" y="-22625"/>
            <a:ext cx="84468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Linear regression</a:t>
            </a:r>
            <a:endParaRPr sz="3500"/>
          </a:p>
        </p:txBody>
      </p:sp>
      <p:sp>
        <p:nvSpPr>
          <p:cNvPr id="610" name="Google Shape;610;p7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611" name="Google Shape;611;p78"/>
          <p:cNvGrpSpPr/>
          <p:nvPr/>
        </p:nvGrpSpPr>
        <p:grpSpPr>
          <a:xfrm>
            <a:off x="113825" y="2013783"/>
            <a:ext cx="2175000" cy="1076300"/>
            <a:chOff x="113825" y="1677100"/>
            <a:chExt cx="2175000" cy="1076300"/>
          </a:xfrm>
        </p:grpSpPr>
        <p:sp>
          <p:nvSpPr>
            <p:cNvPr id="612" name="Google Shape;612;p78"/>
            <p:cNvSpPr txBox="1"/>
            <p:nvPr/>
          </p:nvSpPr>
          <p:spPr>
            <a:xfrm>
              <a:off x="113825" y="1876200"/>
              <a:ext cx="2175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FF"/>
                  </a:solidFill>
                  <a:latin typeface="Calibri"/>
                  <a:ea typeface="Calibri"/>
                  <a:cs typeface="Calibri"/>
                  <a:sym typeface="Calibri"/>
                </a:rPr>
                <a:t>Outcome for person </a:t>
              </a:r>
              <a:r>
                <a:rPr i="1" lang="en" sz="1500">
                  <a:solidFill>
                    <a:srgbClr val="FF00FF"/>
                  </a:solidFill>
                  <a:latin typeface="Calibri"/>
                  <a:ea typeface="Calibri"/>
                  <a:cs typeface="Calibri"/>
                  <a:sym typeface="Calibri"/>
                </a:rPr>
                <a:t>i</a:t>
              </a:r>
              <a:r>
                <a:rPr lang="en" sz="1500">
                  <a:solidFill>
                    <a:srgbClr val="FF00FF"/>
                  </a:solidFill>
                  <a:latin typeface="Calibri"/>
                  <a:ea typeface="Calibri"/>
                  <a:cs typeface="Calibri"/>
                  <a:sym typeface="Calibri"/>
                </a:rPr>
                <a:t>:</a:t>
              </a:r>
              <a:endParaRPr sz="1500">
                <a:solidFill>
                  <a:srgbClr val="FF00FF"/>
                </a:solidFill>
                <a:latin typeface="Calibri"/>
                <a:ea typeface="Calibri"/>
                <a:cs typeface="Calibri"/>
                <a:sym typeface="Calibri"/>
              </a:endParaRPr>
            </a:p>
            <a:p>
              <a:pPr indent="-209550" lvl="0" marL="257175" rtl="0" algn="l">
                <a:spcBef>
                  <a:spcPts val="0"/>
                </a:spcBef>
                <a:spcAft>
                  <a:spcPts val="0"/>
                </a:spcAft>
                <a:buClr>
                  <a:srgbClr val="FF00FF"/>
                </a:buClr>
                <a:buSzPts val="1500"/>
                <a:buFont typeface="Calibri"/>
                <a:buChar char="●"/>
              </a:pPr>
              <a:r>
                <a:rPr lang="en" sz="1500">
                  <a:solidFill>
                    <a:srgbClr val="FF00FF"/>
                  </a:solidFill>
                  <a:latin typeface="Calibri"/>
                  <a:ea typeface="Calibri"/>
                  <a:cs typeface="Calibri"/>
                  <a:sym typeface="Calibri"/>
                </a:rPr>
                <a:t>short-term boost or</a:t>
              </a:r>
              <a:endParaRPr sz="1500">
                <a:solidFill>
                  <a:srgbClr val="FF00FF"/>
                </a:solidFill>
                <a:latin typeface="Calibri"/>
                <a:ea typeface="Calibri"/>
                <a:cs typeface="Calibri"/>
                <a:sym typeface="Calibri"/>
              </a:endParaRPr>
            </a:p>
            <a:p>
              <a:pPr indent="-209550" lvl="0" marL="257175" rtl="0" algn="l">
                <a:spcBef>
                  <a:spcPts val="0"/>
                </a:spcBef>
                <a:spcAft>
                  <a:spcPts val="0"/>
                </a:spcAft>
                <a:buClr>
                  <a:srgbClr val="FF00FF"/>
                </a:buClr>
                <a:buSzPts val="1500"/>
                <a:buFont typeface="Calibri"/>
                <a:buChar char="●"/>
              </a:pPr>
              <a:r>
                <a:rPr lang="en" sz="1500">
                  <a:solidFill>
                    <a:srgbClr val="FF00FF"/>
                  </a:solidFill>
                  <a:latin typeface="Calibri"/>
                  <a:ea typeface="Calibri"/>
                  <a:cs typeface="Calibri"/>
                  <a:sym typeface="Calibri"/>
                </a:rPr>
                <a:t>long-term boost</a:t>
              </a:r>
              <a:endParaRPr sz="1500">
                <a:solidFill>
                  <a:srgbClr val="FF00FF"/>
                </a:solidFill>
                <a:latin typeface="Calibri"/>
                <a:ea typeface="Calibri"/>
                <a:cs typeface="Calibri"/>
                <a:sym typeface="Calibri"/>
              </a:endParaRPr>
            </a:p>
          </p:txBody>
        </p:sp>
        <p:cxnSp>
          <p:nvCxnSpPr>
            <p:cNvPr id="613" name="Google Shape;613;p78"/>
            <p:cNvCxnSpPr/>
            <p:nvPr/>
          </p:nvCxnSpPr>
          <p:spPr>
            <a:xfrm flipH="1" rot="10800000">
              <a:off x="765200" y="1677100"/>
              <a:ext cx="605700" cy="280500"/>
            </a:xfrm>
            <a:prstGeom prst="straightConnector1">
              <a:avLst/>
            </a:prstGeom>
            <a:noFill/>
            <a:ln cap="flat" cmpd="sng" w="9525">
              <a:solidFill>
                <a:srgbClr val="FF00FF"/>
              </a:solidFill>
              <a:prstDash val="solid"/>
              <a:round/>
              <a:headEnd len="med" w="med" type="none"/>
              <a:tailEnd len="med" w="med" type="triangle"/>
            </a:ln>
          </p:spPr>
        </p:cxnSp>
      </p:grpSp>
      <p:grpSp>
        <p:nvGrpSpPr>
          <p:cNvPr id="614" name="Google Shape;614;p78"/>
          <p:cNvGrpSpPr/>
          <p:nvPr/>
        </p:nvGrpSpPr>
        <p:grpSpPr>
          <a:xfrm>
            <a:off x="6000425" y="1222283"/>
            <a:ext cx="2841600" cy="1108200"/>
            <a:chOff x="6000425" y="428400"/>
            <a:chExt cx="2841600" cy="1108200"/>
          </a:xfrm>
        </p:grpSpPr>
        <p:sp>
          <p:nvSpPr>
            <p:cNvPr id="615" name="Google Shape;615;p78"/>
            <p:cNvSpPr txBox="1"/>
            <p:nvPr/>
          </p:nvSpPr>
          <p:spPr>
            <a:xfrm>
              <a:off x="6667025" y="428400"/>
              <a:ext cx="2175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A86E8"/>
                  </a:solidFill>
                  <a:latin typeface="Calibri"/>
                  <a:ea typeface="Calibri"/>
                  <a:cs typeface="Calibri"/>
                  <a:sym typeface="Calibri"/>
                </a:rPr>
                <a:t>Rank-transformed, then linearly scaled/shifted to [–0.5, 0.5]; i.e., median has value 0</a:t>
              </a:r>
              <a:endParaRPr sz="1500">
                <a:solidFill>
                  <a:srgbClr val="4A86E8"/>
                </a:solidFill>
                <a:latin typeface="Calibri"/>
                <a:ea typeface="Calibri"/>
                <a:cs typeface="Calibri"/>
                <a:sym typeface="Calibri"/>
              </a:endParaRPr>
            </a:p>
          </p:txBody>
        </p:sp>
        <p:cxnSp>
          <p:nvCxnSpPr>
            <p:cNvPr id="616" name="Google Shape;616;p78"/>
            <p:cNvCxnSpPr>
              <a:stCxn id="615" idx="1"/>
            </p:cNvCxnSpPr>
            <p:nvPr/>
          </p:nvCxnSpPr>
          <p:spPr>
            <a:xfrm flipH="1">
              <a:off x="6000425" y="982500"/>
              <a:ext cx="666600" cy="433200"/>
            </a:xfrm>
            <a:prstGeom prst="straightConnector1">
              <a:avLst/>
            </a:prstGeom>
            <a:noFill/>
            <a:ln cap="flat" cmpd="sng" w="9525">
              <a:solidFill>
                <a:srgbClr val="4A86E8"/>
              </a:solidFill>
              <a:prstDash val="solid"/>
              <a:round/>
              <a:headEnd len="med" w="med" type="none"/>
              <a:tailEnd len="med" w="med" type="triangle"/>
            </a:ln>
          </p:spPr>
        </p:cxnSp>
      </p:grpSp>
      <p:grpSp>
        <p:nvGrpSpPr>
          <p:cNvPr id="617" name="Google Shape;617;p78"/>
          <p:cNvGrpSpPr/>
          <p:nvPr/>
        </p:nvGrpSpPr>
        <p:grpSpPr>
          <a:xfrm>
            <a:off x="4846169" y="2289083"/>
            <a:ext cx="4294966" cy="877200"/>
            <a:chOff x="4934770" y="1495200"/>
            <a:chExt cx="4202100" cy="877200"/>
          </a:xfrm>
        </p:grpSpPr>
        <p:sp>
          <p:nvSpPr>
            <p:cNvPr id="618" name="Google Shape;618;p78"/>
            <p:cNvSpPr txBox="1"/>
            <p:nvPr/>
          </p:nvSpPr>
          <p:spPr>
            <a:xfrm>
              <a:off x="6432070" y="1495200"/>
              <a:ext cx="2704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9900"/>
                  </a:solidFill>
                  <a:latin typeface="Calibri"/>
                  <a:ea typeface="Calibri"/>
                  <a:cs typeface="Calibri"/>
                  <a:sym typeface="Calibri"/>
                </a:rPr>
                <a:t>8 discrete levels (dummy-coded): 20–29, 30–39, …, </a:t>
              </a:r>
              <a:r>
                <a:rPr lang="en" sz="1500" u="sng">
                  <a:solidFill>
                    <a:srgbClr val="FF9900"/>
                  </a:solidFill>
                  <a:latin typeface="Calibri"/>
                  <a:ea typeface="Calibri"/>
                  <a:cs typeface="Calibri"/>
                  <a:sym typeface="Calibri"/>
                </a:rPr>
                <a:t>70–79</a:t>
              </a:r>
              <a:r>
                <a:rPr lang="en" sz="1500">
                  <a:solidFill>
                    <a:srgbClr val="FF9900"/>
                  </a:solidFill>
                  <a:latin typeface="Calibri"/>
                  <a:ea typeface="Calibri"/>
                  <a:cs typeface="Calibri"/>
                  <a:sym typeface="Calibri"/>
                </a:rPr>
                <a:t>, 80–89, 90–99</a:t>
              </a:r>
              <a:endParaRPr sz="1500">
                <a:solidFill>
                  <a:srgbClr val="FF9900"/>
                </a:solidFill>
                <a:latin typeface="Calibri"/>
                <a:ea typeface="Calibri"/>
                <a:cs typeface="Calibri"/>
                <a:sym typeface="Calibri"/>
              </a:endParaRPr>
            </a:p>
          </p:txBody>
        </p:sp>
        <p:cxnSp>
          <p:nvCxnSpPr>
            <p:cNvPr id="619" name="Google Shape;619;p78"/>
            <p:cNvCxnSpPr>
              <a:stCxn id="618" idx="1"/>
            </p:cNvCxnSpPr>
            <p:nvPr/>
          </p:nvCxnSpPr>
          <p:spPr>
            <a:xfrm flipH="1">
              <a:off x="4934770" y="1933800"/>
              <a:ext cx="1497300" cy="102300"/>
            </a:xfrm>
            <a:prstGeom prst="straightConnector1">
              <a:avLst/>
            </a:prstGeom>
            <a:noFill/>
            <a:ln cap="flat" cmpd="sng" w="9525">
              <a:solidFill>
                <a:srgbClr val="FF9900"/>
              </a:solidFill>
              <a:prstDash val="solid"/>
              <a:round/>
              <a:headEnd len="med" w="med" type="none"/>
              <a:tailEnd len="med" w="med" type="triangle"/>
            </a:ln>
          </p:spPr>
        </p:cxnSp>
      </p:grpSp>
      <p:grpSp>
        <p:nvGrpSpPr>
          <p:cNvPr id="620" name="Google Shape;620;p78"/>
          <p:cNvGrpSpPr/>
          <p:nvPr/>
        </p:nvGrpSpPr>
        <p:grpSpPr>
          <a:xfrm>
            <a:off x="5419919" y="3057459"/>
            <a:ext cx="3472800" cy="415500"/>
            <a:chOff x="5343719" y="2263577"/>
            <a:chExt cx="3472800" cy="415500"/>
          </a:xfrm>
        </p:grpSpPr>
        <p:sp>
          <p:nvSpPr>
            <p:cNvPr id="621" name="Google Shape;621;p78"/>
            <p:cNvSpPr txBox="1"/>
            <p:nvPr/>
          </p:nvSpPr>
          <p:spPr>
            <a:xfrm>
              <a:off x="6184319" y="2263577"/>
              <a:ext cx="2632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9900FF"/>
                  </a:solidFill>
                  <a:latin typeface="Calibri"/>
                  <a:ea typeface="Calibri"/>
                  <a:cs typeface="Calibri"/>
                  <a:sym typeface="Calibri"/>
                </a:rPr>
                <a:t>2</a:t>
              </a:r>
              <a:r>
                <a:rPr lang="en" sz="1500">
                  <a:solidFill>
                    <a:srgbClr val="9900FF"/>
                  </a:solidFill>
                  <a:latin typeface="Calibri"/>
                  <a:ea typeface="Calibri"/>
                  <a:cs typeface="Calibri"/>
                  <a:sym typeface="Calibri"/>
                </a:rPr>
                <a:t> levels: </a:t>
              </a:r>
              <a:r>
                <a:rPr lang="en" sz="1500" u="sng">
                  <a:solidFill>
                    <a:srgbClr val="9900FF"/>
                  </a:solidFill>
                  <a:latin typeface="Calibri"/>
                  <a:ea typeface="Calibri"/>
                  <a:cs typeface="Calibri"/>
                  <a:sym typeface="Calibri"/>
                </a:rPr>
                <a:t>natural</a:t>
              </a:r>
              <a:r>
                <a:rPr lang="en" sz="1500">
                  <a:solidFill>
                    <a:srgbClr val="9900FF"/>
                  </a:solidFill>
                  <a:latin typeface="Calibri"/>
                  <a:ea typeface="Calibri"/>
                  <a:cs typeface="Calibri"/>
                  <a:sym typeface="Calibri"/>
                </a:rPr>
                <a:t>, unnatural</a:t>
              </a:r>
              <a:endParaRPr sz="1500">
                <a:solidFill>
                  <a:srgbClr val="9900FF"/>
                </a:solidFill>
                <a:latin typeface="Calibri"/>
                <a:ea typeface="Calibri"/>
                <a:cs typeface="Calibri"/>
                <a:sym typeface="Calibri"/>
              </a:endParaRPr>
            </a:p>
          </p:txBody>
        </p:sp>
        <p:cxnSp>
          <p:nvCxnSpPr>
            <p:cNvPr id="622" name="Google Shape;622;p78"/>
            <p:cNvCxnSpPr>
              <a:stCxn id="621" idx="1"/>
            </p:cNvCxnSpPr>
            <p:nvPr/>
          </p:nvCxnSpPr>
          <p:spPr>
            <a:xfrm flipH="1">
              <a:off x="5343719" y="2471327"/>
              <a:ext cx="840600" cy="21900"/>
            </a:xfrm>
            <a:prstGeom prst="straightConnector1">
              <a:avLst/>
            </a:prstGeom>
            <a:noFill/>
            <a:ln cap="flat" cmpd="sng" w="9525">
              <a:solidFill>
                <a:srgbClr val="9900FF"/>
              </a:solidFill>
              <a:prstDash val="solid"/>
              <a:round/>
              <a:headEnd len="med" w="med" type="none"/>
              <a:tailEnd len="med" w="med" type="triangle"/>
            </a:ln>
          </p:spPr>
        </p:cxnSp>
      </p:grpSp>
      <p:grpSp>
        <p:nvGrpSpPr>
          <p:cNvPr id="623" name="Google Shape;623;p78"/>
          <p:cNvGrpSpPr/>
          <p:nvPr/>
        </p:nvGrpSpPr>
        <p:grpSpPr>
          <a:xfrm>
            <a:off x="5050125" y="3438458"/>
            <a:ext cx="3935100" cy="877200"/>
            <a:chOff x="5050125" y="2644575"/>
            <a:chExt cx="3935100" cy="877200"/>
          </a:xfrm>
        </p:grpSpPr>
        <p:sp>
          <p:nvSpPr>
            <p:cNvPr id="624" name="Google Shape;624;p78"/>
            <p:cNvSpPr txBox="1"/>
            <p:nvPr/>
          </p:nvSpPr>
          <p:spPr>
            <a:xfrm>
              <a:off x="5815425" y="2644575"/>
              <a:ext cx="3169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BF9000"/>
                  </a:solidFill>
                  <a:latin typeface="Calibri"/>
                  <a:ea typeface="Calibri"/>
                  <a:cs typeface="Calibri"/>
                  <a:sym typeface="Calibri"/>
                </a:rPr>
                <a:t>6</a:t>
              </a:r>
              <a:r>
                <a:rPr lang="en" sz="1500">
                  <a:solidFill>
                    <a:srgbClr val="BF9000"/>
                  </a:solidFill>
                  <a:latin typeface="Calibri"/>
                  <a:ea typeface="Calibri"/>
                  <a:cs typeface="Calibri"/>
                  <a:sym typeface="Calibri"/>
                </a:rPr>
                <a:t> levels: </a:t>
              </a:r>
              <a:r>
                <a:rPr lang="en" sz="1500" u="sng">
                  <a:solidFill>
                    <a:srgbClr val="BF9000"/>
                  </a:solidFill>
                  <a:latin typeface="Calibri"/>
                  <a:ea typeface="Calibri"/>
                  <a:cs typeface="Calibri"/>
                  <a:sym typeface="Calibri"/>
                </a:rPr>
                <a:t>arts</a:t>
              </a:r>
              <a:r>
                <a:rPr lang="en" sz="1500">
                  <a:solidFill>
                    <a:srgbClr val="BF9000"/>
                  </a:solidFill>
                  <a:latin typeface="Calibri"/>
                  <a:ea typeface="Calibri"/>
                  <a:cs typeface="Calibri"/>
                  <a:sym typeface="Calibri"/>
                </a:rPr>
                <a:t>, sports, leadership, known for death, general fame, academia/engineering</a:t>
              </a:r>
              <a:endParaRPr sz="1500">
                <a:solidFill>
                  <a:srgbClr val="BF9000"/>
                </a:solidFill>
                <a:latin typeface="Calibri"/>
                <a:ea typeface="Calibri"/>
                <a:cs typeface="Calibri"/>
                <a:sym typeface="Calibri"/>
              </a:endParaRPr>
            </a:p>
          </p:txBody>
        </p:sp>
        <p:cxnSp>
          <p:nvCxnSpPr>
            <p:cNvPr id="625" name="Google Shape;625;p78"/>
            <p:cNvCxnSpPr>
              <a:stCxn id="624" idx="1"/>
            </p:cNvCxnSpPr>
            <p:nvPr/>
          </p:nvCxnSpPr>
          <p:spPr>
            <a:xfrm rot="10800000">
              <a:off x="5050125" y="2984175"/>
              <a:ext cx="765300" cy="99000"/>
            </a:xfrm>
            <a:prstGeom prst="straightConnector1">
              <a:avLst/>
            </a:prstGeom>
            <a:noFill/>
            <a:ln cap="flat" cmpd="sng" w="9525">
              <a:solidFill>
                <a:srgbClr val="BF9000"/>
              </a:solidFill>
              <a:prstDash val="solid"/>
              <a:round/>
              <a:headEnd len="med" w="med" type="none"/>
              <a:tailEnd len="med" w="med" type="triangle"/>
            </a:ln>
          </p:spPr>
        </p:cxnSp>
      </p:grpSp>
      <p:grpSp>
        <p:nvGrpSpPr>
          <p:cNvPr id="626" name="Google Shape;626;p78"/>
          <p:cNvGrpSpPr/>
          <p:nvPr/>
        </p:nvGrpSpPr>
        <p:grpSpPr>
          <a:xfrm>
            <a:off x="4292025" y="4276658"/>
            <a:ext cx="4401600" cy="415500"/>
            <a:chOff x="4163828" y="3482775"/>
            <a:chExt cx="4401600" cy="415500"/>
          </a:xfrm>
        </p:grpSpPr>
        <p:sp>
          <p:nvSpPr>
            <p:cNvPr id="627" name="Google Shape;627;p78"/>
            <p:cNvSpPr txBox="1"/>
            <p:nvPr/>
          </p:nvSpPr>
          <p:spPr>
            <a:xfrm>
              <a:off x="4507928" y="3482775"/>
              <a:ext cx="405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3</a:t>
              </a:r>
              <a:r>
                <a:rPr lang="en" sz="1500">
                  <a:solidFill>
                    <a:schemeClr val="dk1"/>
                  </a:solidFill>
                  <a:latin typeface="Calibri"/>
                  <a:ea typeface="Calibri"/>
                  <a:cs typeface="Calibri"/>
                  <a:sym typeface="Calibri"/>
                </a:rPr>
                <a:t> levels: </a:t>
              </a:r>
              <a:r>
                <a:rPr lang="en" sz="1500" u="sng">
                  <a:solidFill>
                    <a:schemeClr val="dk1"/>
                  </a:solidFill>
                  <a:latin typeface="Calibri"/>
                  <a:ea typeface="Calibri"/>
                  <a:cs typeface="Calibri"/>
                  <a:sym typeface="Calibri"/>
                </a:rPr>
                <a:t>anglophone</a:t>
              </a:r>
              <a:r>
                <a:rPr lang="en" sz="1500">
                  <a:solidFill>
                    <a:schemeClr val="dk1"/>
                  </a:solidFill>
                  <a:latin typeface="Calibri"/>
                  <a:ea typeface="Calibri"/>
                  <a:cs typeface="Calibri"/>
                  <a:sym typeface="Calibri"/>
                </a:rPr>
                <a:t>, non-anglophone, unknown</a:t>
              </a:r>
              <a:endParaRPr sz="1500">
                <a:solidFill>
                  <a:schemeClr val="dk1"/>
                </a:solidFill>
                <a:latin typeface="Calibri"/>
                <a:ea typeface="Calibri"/>
                <a:cs typeface="Calibri"/>
                <a:sym typeface="Calibri"/>
              </a:endParaRPr>
            </a:p>
          </p:txBody>
        </p:sp>
        <p:cxnSp>
          <p:nvCxnSpPr>
            <p:cNvPr id="628" name="Google Shape;628;p78"/>
            <p:cNvCxnSpPr>
              <a:stCxn id="627" idx="1"/>
            </p:cNvCxnSpPr>
            <p:nvPr/>
          </p:nvCxnSpPr>
          <p:spPr>
            <a:xfrm rot="10800000">
              <a:off x="4163828" y="3500625"/>
              <a:ext cx="344100" cy="189900"/>
            </a:xfrm>
            <a:prstGeom prst="straightConnector1">
              <a:avLst/>
            </a:prstGeom>
            <a:noFill/>
            <a:ln cap="flat" cmpd="sng" w="9525">
              <a:solidFill>
                <a:schemeClr val="dk1"/>
              </a:solidFill>
              <a:prstDash val="solid"/>
              <a:round/>
              <a:headEnd len="med" w="med" type="none"/>
              <a:tailEnd len="med" w="med" type="triangle"/>
            </a:ln>
          </p:spPr>
        </p:cxnSp>
      </p:grpSp>
      <p:grpSp>
        <p:nvGrpSpPr>
          <p:cNvPr id="629" name="Google Shape;629;p78"/>
          <p:cNvGrpSpPr/>
          <p:nvPr/>
        </p:nvGrpSpPr>
        <p:grpSpPr>
          <a:xfrm>
            <a:off x="4041728" y="4733858"/>
            <a:ext cx="4295100" cy="415500"/>
            <a:chOff x="3813128" y="3939975"/>
            <a:chExt cx="4295100" cy="415500"/>
          </a:xfrm>
        </p:grpSpPr>
        <p:sp>
          <p:nvSpPr>
            <p:cNvPr id="630" name="Google Shape;630;p78"/>
            <p:cNvSpPr txBox="1"/>
            <p:nvPr/>
          </p:nvSpPr>
          <p:spPr>
            <a:xfrm>
              <a:off x="4050728" y="3939975"/>
              <a:ext cx="405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999999"/>
                  </a:solidFill>
                  <a:latin typeface="Calibri"/>
                  <a:ea typeface="Calibri"/>
                  <a:cs typeface="Calibri"/>
                  <a:sym typeface="Calibri"/>
                </a:rPr>
                <a:t>2</a:t>
              </a:r>
              <a:r>
                <a:rPr lang="en" sz="1500">
                  <a:solidFill>
                    <a:srgbClr val="999999"/>
                  </a:solidFill>
                  <a:latin typeface="Calibri"/>
                  <a:ea typeface="Calibri"/>
                  <a:cs typeface="Calibri"/>
                  <a:sym typeface="Calibri"/>
                </a:rPr>
                <a:t> levels: </a:t>
              </a:r>
              <a:r>
                <a:rPr lang="en" sz="1500" u="sng">
                  <a:solidFill>
                    <a:srgbClr val="999999"/>
                  </a:solidFill>
                  <a:latin typeface="Calibri"/>
                  <a:ea typeface="Calibri"/>
                  <a:cs typeface="Calibri"/>
                  <a:sym typeface="Calibri"/>
                </a:rPr>
                <a:t>male</a:t>
              </a:r>
              <a:r>
                <a:rPr lang="en" sz="1500">
                  <a:solidFill>
                    <a:srgbClr val="999999"/>
                  </a:solidFill>
                  <a:latin typeface="Calibri"/>
                  <a:ea typeface="Calibri"/>
                  <a:cs typeface="Calibri"/>
                  <a:sym typeface="Calibri"/>
                </a:rPr>
                <a:t>, female</a:t>
              </a:r>
              <a:endParaRPr sz="1500">
                <a:solidFill>
                  <a:srgbClr val="999999"/>
                </a:solidFill>
                <a:latin typeface="Calibri"/>
                <a:ea typeface="Calibri"/>
                <a:cs typeface="Calibri"/>
                <a:sym typeface="Calibri"/>
              </a:endParaRPr>
            </a:p>
          </p:txBody>
        </p:sp>
        <p:cxnSp>
          <p:nvCxnSpPr>
            <p:cNvPr id="631" name="Google Shape;631;p78"/>
            <p:cNvCxnSpPr>
              <a:stCxn id="630" idx="1"/>
            </p:cNvCxnSpPr>
            <p:nvPr/>
          </p:nvCxnSpPr>
          <p:spPr>
            <a:xfrm rot="10800000">
              <a:off x="3813128" y="3947025"/>
              <a:ext cx="237600" cy="200700"/>
            </a:xfrm>
            <a:prstGeom prst="straightConnector1">
              <a:avLst/>
            </a:prstGeom>
            <a:noFill/>
            <a:ln cap="flat" cmpd="sng" w="9525">
              <a:solidFill>
                <a:srgbClr val="999999"/>
              </a:solidFill>
              <a:prstDash val="solid"/>
              <a:round/>
              <a:headEnd len="med" w="med" type="none"/>
              <a:tailEnd len="med" w="med" type="triangle"/>
            </a:ln>
          </p:spPr>
        </p:cxnSp>
      </p:grpSp>
      <p:grpSp>
        <p:nvGrpSpPr>
          <p:cNvPr id="632" name="Google Shape;632;p78"/>
          <p:cNvGrpSpPr/>
          <p:nvPr/>
        </p:nvGrpSpPr>
        <p:grpSpPr>
          <a:xfrm>
            <a:off x="740005" y="930236"/>
            <a:ext cx="5610300" cy="886200"/>
            <a:chOff x="740005" y="593553"/>
            <a:chExt cx="5610300" cy="886200"/>
          </a:xfrm>
        </p:grpSpPr>
        <p:sp>
          <p:nvSpPr>
            <p:cNvPr id="633" name="Google Shape;633;p78"/>
            <p:cNvSpPr txBox="1"/>
            <p:nvPr/>
          </p:nvSpPr>
          <p:spPr>
            <a:xfrm>
              <a:off x="740005" y="593553"/>
              <a:ext cx="561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00FF00"/>
                  </a:solidFill>
                  <a:latin typeface="Calibri"/>
                  <a:ea typeface="Calibri"/>
                  <a:cs typeface="Calibri"/>
                  <a:sym typeface="Calibri"/>
                </a:rPr>
                <a:t>Avg. outcome for </a:t>
              </a:r>
              <a:r>
                <a:rPr lang="en" sz="1500">
                  <a:solidFill>
                    <a:srgbClr val="00FF00"/>
                  </a:solidFill>
                  <a:latin typeface="Calibri"/>
                  <a:ea typeface="Calibri"/>
                  <a:cs typeface="Calibri"/>
                  <a:sym typeface="Calibri"/>
                </a:rPr>
                <a:t>“baseline persona”: male anglophone artist of median premortem popularity who died a natural death at age 70–79</a:t>
              </a:r>
              <a:endParaRPr sz="1500">
                <a:solidFill>
                  <a:srgbClr val="00FF00"/>
                </a:solidFill>
                <a:latin typeface="Calibri"/>
                <a:ea typeface="Calibri"/>
                <a:cs typeface="Calibri"/>
                <a:sym typeface="Calibri"/>
              </a:endParaRPr>
            </a:p>
          </p:txBody>
        </p:sp>
        <p:cxnSp>
          <p:nvCxnSpPr>
            <p:cNvPr id="634" name="Google Shape;634;p78"/>
            <p:cNvCxnSpPr>
              <a:stCxn id="633" idx="2"/>
            </p:cNvCxnSpPr>
            <p:nvPr/>
          </p:nvCxnSpPr>
          <p:spPr>
            <a:xfrm flipH="1">
              <a:off x="2882455" y="1240053"/>
              <a:ext cx="662700" cy="239700"/>
            </a:xfrm>
            <a:prstGeom prst="straightConnector1">
              <a:avLst/>
            </a:prstGeom>
            <a:noFill/>
            <a:ln cap="flat" cmpd="sng" w="9525">
              <a:solidFill>
                <a:srgbClr val="00FF00"/>
              </a:solidFill>
              <a:prstDash val="solid"/>
              <a:round/>
              <a:headEnd len="med" w="med" type="none"/>
              <a:tailEnd len="med" w="med" type="triangle"/>
            </a:ln>
          </p:spPr>
        </p:cxnSp>
      </p:grpSp>
      <p:pic>
        <p:nvPicPr>
          <p:cNvPr id="635" name="Google Shape;635;p78"/>
          <p:cNvPicPr preferRelativeResize="0"/>
          <p:nvPr/>
        </p:nvPicPr>
        <p:blipFill rotWithShape="1">
          <a:blip r:embed="rId3">
            <a:alphaModFix/>
          </a:blip>
          <a:srcRect b="0" l="0" r="57841" t="17321"/>
          <a:stretch/>
        </p:blipFill>
        <p:spPr>
          <a:xfrm>
            <a:off x="113825" y="3405100"/>
            <a:ext cx="1548000" cy="1587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2"/>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https://go.epfl.ch/ada2023-lec14-feedback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269" name="Google Shape;269;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Linear regression results</a:t>
            </a:r>
            <a:endParaRPr sz="3500"/>
          </a:p>
        </p:txBody>
      </p:sp>
      <p:sp>
        <p:nvSpPr>
          <p:cNvPr id="641" name="Google Shape;641;p7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42" name="Google Shape;642;p79"/>
          <p:cNvPicPr preferRelativeResize="0"/>
          <p:nvPr/>
        </p:nvPicPr>
        <p:blipFill>
          <a:blip r:embed="rId3">
            <a:alphaModFix/>
          </a:blip>
          <a:stretch>
            <a:fillRect/>
          </a:stretch>
        </p:blipFill>
        <p:spPr>
          <a:xfrm>
            <a:off x="898175" y="1126500"/>
            <a:ext cx="7347651" cy="3770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Age at death vs. postmortem memory</a:t>
            </a:r>
            <a:endParaRPr sz="3500"/>
          </a:p>
        </p:txBody>
      </p:sp>
      <p:sp>
        <p:nvSpPr>
          <p:cNvPr id="648" name="Google Shape;648;p8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49" name="Google Shape;649;p80"/>
          <p:cNvPicPr preferRelativeResize="0"/>
          <p:nvPr/>
        </p:nvPicPr>
        <p:blipFill rotWithShape="1">
          <a:blip r:embed="rId3">
            <a:alphaModFix/>
          </a:blip>
          <a:srcRect b="48429" l="0" r="67948" t="0"/>
          <a:stretch/>
        </p:blipFill>
        <p:spPr>
          <a:xfrm>
            <a:off x="554750" y="1378125"/>
            <a:ext cx="3679301" cy="2454250"/>
          </a:xfrm>
          <a:prstGeom prst="rect">
            <a:avLst/>
          </a:prstGeom>
          <a:noFill/>
          <a:ln>
            <a:noFill/>
          </a:ln>
        </p:spPr>
      </p:pic>
      <p:pic>
        <p:nvPicPr>
          <p:cNvPr id="650" name="Google Shape;650;p80"/>
          <p:cNvPicPr preferRelativeResize="0"/>
          <p:nvPr/>
        </p:nvPicPr>
        <p:blipFill rotWithShape="1">
          <a:blip r:embed="rId3">
            <a:alphaModFix/>
          </a:blip>
          <a:srcRect b="48429" l="32946" r="34169" t="0"/>
          <a:stretch/>
        </p:blipFill>
        <p:spPr>
          <a:xfrm>
            <a:off x="4731400" y="1378125"/>
            <a:ext cx="3774924" cy="2454250"/>
          </a:xfrm>
          <a:prstGeom prst="rect">
            <a:avLst/>
          </a:prstGeom>
          <a:noFill/>
          <a:ln>
            <a:noFill/>
          </a:ln>
        </p:spPr>
      </p:pic>
      <p:sp>
        <p:nvSpPr>
          <p:cNvPr id="651" name="Google Shape;651;p80"/>
          <p:cNvSpPr txBox="1"/>
          <p:nvPr>
            <p:ph idx="1" type="body"/>
          </p:nvPr>
        </p:nvSpPr>
        <p:spPr>
          <a:xfrm>
            <a:off x="1033000" y="3762825"/>
            <a:ext cx="7816500" cy="107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accent5"/>
                </a:solidFill>
              </a:rPr>
              <a:t>News</a:t>
            </a:r>
            <a:r>
              <a:rPr lang="en" sz="2000"/>
              <a:t> plays two simultaneous roles (more so than </a:t>
            </a:r>
            <a:r>
              <a:rPr lang="en" sz="2000">
                <a:solidFill>
                  <a:srgbClr val="4A86E8"/>
                </a:solidFill>
              </a:rPr>
              <a:t>Twitter</a:t>
            </a:r>
            <a:r>
              <a:rPr lang="en" sz="2000"/>
              <a:t>):</a:t>
            </a:r>
            <a:endParaRPr sz="2000"/>
          </a:p>
          <a:p>
            <a:pPr indent="-355600" lvl="0" marL="457200" rtl="0" algn="l">
              <a:lnSpc>
                <a:spcPct val="115000"/>
              </a:lnSpc>
              <a:spcBef>
                <a:spcPts val="0"/>
              </a:spcBef>
              <a:spcAft>
                <a:spcPts val="0"/>
              </a:spcAft>
              <a:buSzPts val="2000"/>
              <a:buChar char="●"/>
            </a:pPr>
            <a:r>
              <a:rPr lang="en" sz="2000"/>
              <a:t>Catering to public curiosity stirred by a young or unnatural death</a:t>
            </a:r>
            <a:endParaRPr sz="2000"/>
          </a:p>
          <a:p>
            <a:pPr indent="-355600" lvl="0" marL="457200" rtl="0" algn="l">
              <a:lnSpc>
                <a:spcPct val="115000"/>
              </a:lnSpc>
              <a:spcBef>
                <a:spcPts val="0"/>
              </a:spcBef>
              <a:spcAft>
                <a:spcPts val="0"/>
              </a:spcAft>
              <a:buSzPts val="2000"/>
              <a:buChar char="●"/>
            </a:pPr>
            <a:r>
              <a:rPr lang="en" sz="2000"/>
              <a:t>But also when old person or accomplished leader dies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1"/>
          <p:cNvSpPr txBox="1"/>
          <p:nvPr>
            <p:ph type="title"/>
          </p:nvPr>
        </p:nvSpPr>
        <p:spPr>
          <a:xfrm>
            <a:off x="457200" y="18823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4:</a:t>
            </a:r>
            <a:endParaRPr/>
          </a:p>
          <a:p>
            <a:pPr indent="0" lvl="0" marL="0" rtl="0" algn="ctr">
              <a:spcBef>
                <a:spcPts val="0"/>
              </a:spcBef>
              <a:spcAft>
                <a:spcPts val="0"/>
              </a:spcAft>
              <a:buNone/>
            </a:pPr>
            <a:r>
              <a:rPr lang="en"/>
              <a:t>Discussion</a:t>
            </a:r>
            <a:endParaRPr/>
          </a:p>
        </p:txBody>
      </p:sp>
      <p:sp>
        <p:nvSpPr>
          <p:cNvPr id="657" name="Google Shape;657;p8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2"/>
          <p:cNvSpPr txBox="1"/>
          <p:nvPr>
            <p:ph idx="1" type="body"/>
          </p:nvPr>
        </p:nvSpPr>
        <p:spPr>
          <a:xfrm>
            <a:off x="457200" y="998425"/>
            <a:ext cx="8392200" cy="3540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Sharp </a:t>
            </a:r>
            <a:r>
              <a:rPr b="1" lang="en" sz="2000"/>
              <a:t>pulse</a:t>
            </a:r>
            <a:r>
              <a:rPr lang="en" sz="2000"/>
              <a:t> of media attention with death:</a:t>
            </a:r>
            <a:endParaRPr sz="2000"/>
          </a:p>
          <a:p>
            <a:pPr indent="-355600" lvl="1" marL="914400" rtl="0" algn="l">
              <a:lnSpc>
                <a:spcPct val="115000"/>
              </a:lnSpc>
              <a:spcBef>
                <a:spcPts val="0"/>
              </a:spcBef>
              <a:spcAft>
                <a:spcPts val="0"/>
              </a:spcAft>
              <a:buSzPts val="2000"/>
              <a:buChar char="○"/>
            </a:pPr>
            <a:r>
              <a:rPr lang="en" sz="2000"/>
              <a:t>Median: +9,400% in news, +28,000% on Twitter</a:t>
            </a:r>
            <a:endParaRPr sz="2000"/>
          </a:p>
          <a:p>
            <a:pPr indent="-355600" lvl="0" marL="457200" rtl="0" algn="l">
              <a:lnSpc>
                <a:spcPct val="115000"/>
              </a:lnSpc>
              <a:spcBef>
                <a:spcPts val="0"/>
              </a:spcBef>
              <a:spcAft>
                <a:spcPts val="0"/>
              </a:spcAft>
              <a:buSzPts val="2000"/>
              <a:buChar char="●"/>
            </a:pPr>
            <a:r>
              <a:rPr lang="en" sz="2000"/>
              <a:t>Then sharp </a:t>
            </a:r>
            <a:r>
              <a:rPr b="1" lang="en" sz="2000"/>
              <a:t>drop</a:t>
            </a:r>
            <a:r>
              <a:rPr lang="en" sz="2000"/>
              <a:t> (around 1 month long) toward</a:t>
            </a:r>
            <a:br>
              <a:rPr lang="en" sz="2000"/>
            </a:br>
            <a:r>
              <a:rPr lang="en" sz="2000"/>
              <a:t>premortem level</a:t>
            </a:r>
            <a:endParaRPr sz="2000"/>
          </a:p>
          <a:p>
            <a:pPr indent="-355600" lvl="0" marL="457200" rtl="0" algn="l">
              <a:lnSpc>
                <a:spcPct val="115000"/>
              </a:lnSpc>
              <a:spcBef>
                <a:spcPts val="0"/>
              </a:spcBef>
              <a:spcAft>
                <a:spcPts val="0"/>
              </a:spcAft>
              <a:buSzPts val="2000"/>
              <a:buChar char="●"/>
            </a:pPr>
            <a:r>
              <a:rPr b="1" lang="en" sz="2000"/>
              <a:t>Two components</a:t>
            </a:r>
            <a:r>
              <a:rPr lang="en" sz="2000"/>
              <a:t> of collective memory:</a:t>
            </a:r>
            <a:endParaRPr sz="2000"/>
          </a:p>
          <a:p>
            <a:pPr indent="-355600" lvl="1" marL="914400" rtl="0" algn="l">
              <a:lnSpc>
                <a:spcPct val="115000"/>
              </a:lnSpc>
              <a:spcBef>
                <a:spcPts val="0"/>
              </a:spcBef>
              <a:spcAft>
                <a:spcPts val="0"/>
              </a:spcAft>
              <a:buSzPts val="2000"/>
              <a:buChar char="○"/>
            </a:pPr>
            <a:r>
              <a:rPr lang="en" sz="2000"/>
              <a:t>Baseline level of </a:t>
            </a:r>
            <a:r>
              <a:rPr b="1" lang="en" sz="2000"/>
              <a:t>cultural</a:t>
            </a:r>
            <a:r>
              <a:rPr lang="en" sz="2000"/>
              <a:t> memory built up during life (constant)</a:t>
            </a:r>
            <a:endParaRPr sz="2000"/>
          </a:p>
          <a:p>
            <a:pPr indent="-355600" lvl="1" marL="914400" rtl="0" algn="l">
              <a:lnSpc>
                <a:spcPct val="115000"/>
              </a:lnSpc>
              <a:spcBef>
                <a:spcPts val="0"/>
              </a:spcBef>
              <a:spcAft>
                <a:spcPts val="0"/>
              </a:spcAft>
              <a:buSzPts val="2000"/>
              <a:buChar char="○"/>
            </a:pPr>
            <a:r>
              <a:rPr lang="en" sz="2000"/>
              <a:t>Added layer of </a:t>
            </a:r>
            <a:r>
              <a:rPr b="1" lang="en" sz="2000"/>
              <a:t>communicative</a:t>
            </a:r>
            <a:r>
              <a:rPr lang="en" sz="2000"/>
              <a:t> memory sparked by death (power law)</a:t>
            </a:r>
            <a:endParaRPr sz="2000"/>
          </a:p>
          <a:p>
            <a:pPr indent="-355600" lvl="0" marL="457200" rtl="0" algn="l">
              <a:lnSpc>
                <a:spcPct val="115000"/>
              </a:lnSpc>
              <a:spcBef>
                <a:spcPts val="0"/>
              </a:spcBef>
              <a:spcAft>
                <a:spcPts val="0"/>
              </a:spcAft>
              <a:buSzPts val="2000"/>
              <a:buChar char="●"/>
            </a:pPr>
            <a:r>
              <a:rPr b="1" lang="en" sz="2000"/>
              <a:t>Cluster analysis</a:t>
            </a:r>
            <a:r>
              <a:rPr lang="en" sz="2000"/>
              <a:t> revealed a set of four prototypical</a:t>
            </a:r>
            <a:br>
              <a:rPr lang="en" sz="2000"/>
            </a:br>
            <a:r>
              <a:rPr lang="en" sz="2000"/>
              <a:t>memory patterns: “Blip”, “silence”, “rise”, “decline”</a:t>
            </a:r>
            <a:endParaRPr sz="2000"/>
          </a:p>
          <a:p>
            <a:pPr indent="-355600" lvl="0" marL="457200" rtl="0" algn="l">
              <a:lnSpc>
                <a:spcPct val="115000"/>
              </a:lnSpc>
              <a:spcBef>
                <a:spcPts val="0"/>
              </a:spcBef>
              <a:spcAft>
                <a:spcPts val="0"/>
              </a:spcAft>
              <a:buSzPts val="2000"/>
              <a:buChar char="●"/>
            </a:pPr>
            <a:r>
              <a:rPr lang="en" sz="2000"/>
              <a:t>Same patterns in news and Twitter; </a:t>
            </a:r>
            <a:r>
              <a:rPr b="1" lang="en" sz="2000"/>
              <a:t>same person</a:t>
            </a:r>
            <a:br>
              <a:rPr lang="en" sz="2000"/>
            </a:br>
            <a:r>
              <a:rPr lang="en" sz="2000"/>
              <a:t>tends to fall into the </a:t>
            </a:r>
            <a:r>
              <a:rPr b="1" lang="en" sz="2000"/>
              <a:t>same cluster</a:t>
            </a:r>
            <a:r>
              <a:rPr lang="en" sz="2000"/>
              <a:t> across the two media</a:t>
            </a:r>
            <a:endParaRPr sz="2000"/>
          </a:p>
        </p:txBody>
      </p:sp>
      <p:sp>
        <p:nvSpPr>
          <p:cNvPr id="663" name="Google Shape;663;p8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Summary: The shape of postmortem memory</a:t>
            </a:r>
            <a:endParaRPr sz="3400"/>
          </a:p>
        </p:txBody>
      </p:sp>
      <p:sp>
        <p:nvSpPr>
          <p:cNvPr id="664" name="Google Shape;664;p8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65" name="Google Shape;665;p82"/>
          <p:cNvPicPr preferRelativeResize="0"/>
          <p:nvPr/>
        </p:nvPicPr>
        <p:blipFill rotWithShape="1">
          <a:blip r:embed="rId3">
            <a:alphaModFix/>
          </a:blip>
          <a:srcRect b="0" l="0" r="51641" t="0"/>
          <a:stretch/>
        </p:blipFill>
        <p:spPr>
          <a:xfrm>
            <a:off x="6451400" y="915825"/>
            <a:ext cx="2341901" cy="1826100"/>
          </a:xfrm>
          <a:prstGeom prst="rect">
            <a:avLst/>
          </a:prstGeom>
          <a:noFill/>
          <a:ln>
            <a:noFill/>
          </a:ln>
        </p:spPr>
      </p:pic>
      <p:sp>
        <p:nvSpPr>
          <p:cNvPr id="666" name="Google Shape;666;p82"/>
          <p:cNvSpPr/>
          <p:nvPr/>
        </p:nvSpPr>
        <p:spPr>
          <a:xfrm>
            <a:off x="7307550" y="1358200"/>
            <a:ext cx="1339200" cy="85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82"/>
          <p:cNvPicPr preferRelativeResize="0"/>
          <p:nvPr/>
        </p:nvPicPr>
        <p:blipFill rotWithShape="1">
          <a:blip r:embed="rId4">
            <a:alphaModFix/>
          </a:blip>
          <a:srcRect b="79578" l="58888" r="8060" t="3688"/>
          <a:stretch/>
        </p:blipFill>
        <p:spPr>
          <a:xfrm>
            <a:off x="6388600" y="3621875"/>
            <a:ext cx="2625324" cy="695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3"/>
          <p:cNvSpPr txBox="1"/>
          <p:nvPr>
            <p:ph idx="1" type="body"/>
          </p:nvPr>
        </p:nvSpPr>
        <p:spPr>
          <a:xfrm>
            <a:off x="457200" y="998425"/>
            <a:ext cx="8392200" cy="3540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Notability types: all regression coefficients for long-term boosts negative</a:t>
            </a:r>
            <a:br>
              <a:rPr lang="en" sz="2000"/>
            </a:br>
            <a:r>
              <a:rPr lang="en" sz="2000"/>
              <a:t>⇒ All types have lower average long-term boost than default type (artists)</a:t>
            </a:r>
            <a:br>
              <a:rPr lang="en" sz="2000"/>
            </a:br>
            <a:r>
              <a:rPr lang="en" sz="2000"/>
              <a:t>⇒ </a:t>
            </a:r>
            <a:r>
              <a:rPr b="1" lang="en" sz="2000"/>
              <a:t>Artists more present in collective memory</a:t>
            </a:r>
            <a:endParaRPr b="1" sz="2000"/>
          </a:p>
          <a:p>
            <a:pPr indent="-355600" lvl="0" marL="457200" rtl="0" algn="l">
              <a:lnSpc>
                <a:spcPct val="115000"/>
              </a:lnSpc>
              <a:spcBef>
                <a:spcPts val="0"/>
              </a:spcBef>
              <a:spcAft>
                <a:spcPts val="0"/>
              </a:spcAft>
              <a:buSzPts val="2000"/>
              <a:buChar char="●"/>
            </a:pPr>
            <a:r>
              <a:rPr b="1" lang="en" sz="2000"/>
              <a:t>Low </a:t>
            </a:r>
            <a:r>
              <a:rPr b="1" i="1" lang="en" sz="2000"/>
              <a:t>R</a:t>
            </a:r>
            <a:r>
              <a:rPr b="1" baseline="30000" lang="en" sz="2000"/>
              <a:t>2</a:t>
            </a:r>
            <a:r>
              <a:rPr lang="en" sz="2000"/>
              <a:t> (10–20%): human lives/legacies </a:t>
            </a:r>
            <a:r>
              <a:rPr lang="en" sz="2000"/>
              <a:t>rich</a:t>
            </a:r>
            <a:r>
              <a:rPr lang="en" sz="2000"/>
              <a:t>, hard to model</a:t>
            </a:r>
            <a:endParaRPr sz="2000"/>
          </a:p>
          <a:p>
            <a:pPr indent="-355600" lvl="1" marL="914400" rtl="0" algn="l">
              <a:lnSpc>
                <a:spcPct val="115000"/>
              </a:lnSpc>
              <a:spcBef>
                <a:spcPts val="0"/>
              </a:spcBef>
              <a:spcAft>
                <a:spcPts val="0"/>
              </a:spcAft>
              <a:buSzPts val="2000"/>
              <a:buChar char="○"/>
            </a:pPr>
            <a:r>
              <a:rPr lang="en" sz="2000"/>
              <a:t>But all </a:t>
            </a:r>
            <a:r>
              <a:rPr b="1" lang="en" sz="2000"/>
              <a:t>model fits highly significant</a:t>
            </a:r>
            <a:r>
              <a:rPr lang="en" sz="2000"/>
              <a:t> (</a:t>
            </a:r>
            <a:r>
              <a:rPr i="1" lang="en" sz="2000"/>
              <a:t>F</a:t>
            </a:r>
            <a:r>
              <a:rPr lang="en" sz="2000"/>
              <a:t>-statistic, </a:t>
            </a:r>
            <a:r>
              <a:rPr i="1" lang="en" sz="2000"/>
              <a:t>p</a:t>
            </a:r>
            <a:r>
              <a:rPr lang="en" sz="2000"/>
              <a:t>-value)</a:t>
            </a:r>
            <a:endParaRPr sz="2000"/>
          </a:p>
          <a:p>
            <a:pPr indent="-355600" lvl="1" marL="914400" rtl="0" algn="l">
              <a:lnSpc>
                <a:spcPct val="115000"/>
              </a:lnSpc>
              <a:spcBef>
                <a:spcPts val="0"/>
              </a:spcBef>
              <a:spcAft>
                <a:spcPts val="0"/>
              </a:spcAft>
              <a:buSzPts val="2000"/>
              <a:buChar char="○"/>
            </a:pPr>
            <a:r>
              <a:rPr b="1" lang="en" sz="2000"/>
              <a:t>Effects</a:t>
            </a:r>
            <a:r>
              <a:rPr lang="en" sz="2000"/>
              <a:t> not only significant, but also </a:t>
            </a:r>
            <a:r>
              <a:rPr b="1" lang="en" sz="2000"/>
              <a:t>large:</a:t>
            </a:r>
            <a:r>
              <a:rPr lang="en" sz="2000"/>
              <a:t> e.g., short-term boost (on linear scale) for </a:t>
            </a:r>
            <a:r>
              <a:rPr lang="en" sz="2000">
                <a:solidFill>
                  <a:schemeClr val="dk2"/>
                </a:solidFill>
              </a:rPr>
              <a:t>unnatural vs. natural death: 4x</a:t>
            </a:r>
            <a:r>
              <a:rPr lang="en" sz="2000"/>
              <a:t> in news, 2x on Twitter</a:t>
            </a:r>
            <a:endParaRPr sz="2000"/>
          </a:p>
          <a:p>
            <a:pPr indent="-355600" lvl="0" marL="457200" rtl="0" algn="l">
              <a:lnSpc>
                <a:spcPct val="115000"/>
              </a:lnSpc>
              <a:spcBef>
                <a:spcPts val="0"/>
              </a:spcBef>
              <a:spcAft>
                <a:spcPts val="0"/>
              </a:spcAft>
              <a:buSzPts val="2000"/>
              <a:buChar char="●"/>
            </a:pPr>
            <a:r>
              <a:rPr b="1" lang="en" sz="2000"/>
              <a:t>Largest boost:</a:t>
            </a:r>
            <a:endParaRPr b="1" sz="2000"/>
          </a:p>
          <a:p>
            <a:pPr indent="-355600" lvl="1" marL="914400" rtl="0" algn="l">
              <a:lnSpc>
                <a:spcPct val="115000"/>
              </a:lnSpc>
              <a:spcBef>
                <a:spcPts val="0"/>
              </a:spcBef>
              <a:spcAft>
                <a:spcPts val="0"/>
              </a:spcAft>
              <a:buSzPts val="2000"/>
              <a:buChar char="○"/>
            </a:pPr>
            <a:r>
              <a:rPr b="1" lang="en" sz="2000"/>
              <a:t>Premortem popular anglophones who died a young, unnatural death</a:t>
            </a:r>
            <a:endParaRPr b="1" sz="2000"/>
          </a:p>
          <a:p>
            <a:pPr indent="-355600" lvl="1" marL="914400" rtl="0" algn="l">
              <a:lnSpc>
                <a:spcPct val="115000"/>
              </a:lnSpc>
              <a:spcBef>
                <a:spcPts val="0"/>
              </a:spcBef>
              <a:spcAft>
                <a:spcPts val="0"/>
              </a:spcAft>
              <a:buSzPts val="2000"/>
              <a:buChar char="○"/>
            </a:pPr>
            <a:r>
              <a:rPr lang="en" sz="2000"/>
              <a:t>Long-term boosts </a:t>
            </a:r>
            <a:r>
              <a:rPr b="1" lang="en" sz="2000">
                <a:solidFill>
                  <a:schemeClr val="dk2"/>
                </a:solidFill>
              </a:rPr>
              <a:t>largest for artists, </a:t>
            </a:r>
            <a:r>
              <a:rPr b="1" lang="en" sz="2000"/>
              <a:t>smallest for leaders</a:t>
            </a:r>
            <a:endParaRPr b="1" sz="2000"/>
          </a:p>
        </p:txBody>
      </p:sp>
      <p:sp>
        <p:nvSpPr>
          <p:cNvPr id="673" name="Google Shape;673;p83"/>
          <p:cNvSpPr txBox="1"/>
          <p:nvPr>
            <p:ph type="title"/>
          </p:nvPr>
        </p:nvSpPr>
        <p:spPr>
          <a:xfrm>
            <a:off x="457200" y="535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Summary: Biographic correlates</a:t>
            </a:r>
            <a:endParaRPr sz="3400"/>
          </a:p>
        </p:txBody>
      </p:sp>
      <p:sp>
        <p:nvSpPr>
          <p:cNvPr id="674" name="Google Shape;674;p8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 Merry Christmas Day Photo Frame PNG Free Download" id="680" name="Google Shape;680;p84"/>
          <p:cNvPicPr preferRelativeResize="0"/>
          <p:nvPr/>
        </p:nvPicPr>
        <p:blipFill rotWithShape="1">
          <a:blip r:embed="rId3">
            <a:alphaModFix/>
          </a:blip>
          <a:srcRect b="11047" l="0" r="0" t="10600"/>
          <a:stretch/>
        </p:blipFill>
        <p:spPr>
          <a:xfrm>
            <a:off x="0" y="0"/>
            <a:ext cx="9144000" cy="5143500"/>
          </a:xfrm>
          <a:prstGeom prst="rect">
            <a:avLst/>
          </a:prstGeom>
          <a:noFill/>
          <a:ln>
            <a:noFill/>
          </a:ln>
        </p:spPr>
      </p:pic>
      <p:grpSp>
        <p:nvGrpSpPr>
          <p:cNvPr id="681" name="Google Shape;681;p84"/>
          <p:cNvGrpSpPr/>
          <p:nvPr/>
        </p:nvGrpSpPr>
        <p:grpSpPr>
          <a:xfrm>
            <a:off x="374875" y="1590525"/>
            <a:ext cx="8556600" cy="3429250"/>
            <a:chOff x="-1530125" y="1590525"/>
            <a:chExt cx="8556600" cy="3429250"/>
          </a:xfrm>
        </p:grpSpPr>
        <p:pic>
          <p:nvPicPr>
            <p:cNvPr id="682" name="Google Shape;682;p84"/>
            <p:cNvPicPr preferRelativeResize="0"/>
            <p:nvPr/>
          </p:nvPicPr>
          <p:blipFill>
            <a:blip r:embed="rId4">
              <a:alphaModFix/>
            </a:blip>
            <a:stretch>
              <a:fillRect/>
            </a:stretch>
          </p:blipFill>
          <p:spPr>
            <a:xfrm>
              <a:off x="4892875" y="2678694"/>
              <a:ext cx="2133600" cy="2341081"/>
            </a:xfrm>
            <a:prstGeom prst="rect">
              <a:avLst/>
            </a:prstGeom>
            <a:noFill/>
            <a:ln>
              <a:noFill/>
            </a:ln>
          </p:spPr>
        </p:pic>
        <p:sp>
          <p:nvSpPr>
            <p:cNvPr id="683" name="Google Shape;683;p84"/>
            <p:cNvSpPr/>
            <p:nvPr/>
          </p:nvSpPr>
          <p:spPr>
            <a:xfrm>
              <a:off x="-1530125" y="1590525"/>
              <a:ext cx="8490000" cy="880500"/>
            </a:xfrm>
            <a:prstGeom prst="wedgeRoundRectCallout">
              <a:avLst>
                <a:gd fmla="val 33687" name="adj1"/>
                <a:gd fmla="val 121834" name="adj2"/>
                <a:gd fmla="val 0" name="adj3"/>
              </a:avLst>
            </a:prstGeom>
            <a:solidFill>
              <a:srgbClr val="EFEFEF"/>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4000">
                  <a:solidFill>
                    <a:schemeClr val="dk2"/>
                  </a:solidFill>
                  <a:latin typeface="Calibri"/>
                  <a:ea typeface="Calibri"/>
                  <a:cs typeface="Calibri"/>
                  <a:sym typeface="Calibri"/>
                </a:rPr>
                <a:t>Merry Christmas ADA happy New Year!</a:t>
              </a:r>
              <a:endParaRPr sz="4000">
                <a:solidFill>
                  <a:schemeClr val="dk2"/>
                </a:solidFill>
                <a:latin typeface="Calibri"/>
                <a:ea typeface="Calibri"/>
                <a:cs typeface="Calibri"/>
                <a:sym typeface="Calibri"/>
              </a:endParaRPr>
            </a:p>
            <a:p>
              <a:pPr indent="0" lvl="0" marL="0" rtl="0" algn="ctr">
                <a:spcBef>
                  <a:spcPts val="0"/>
                </a:spcBef>
                <a:spcAft>
                  <a:spcPts val="0"/>
                </a:spcAft>
                <a:buNone/>
              </a:pPr>
              <a:r>
                <a:t/>
              </a:r>
              <a:endParaRPr b="1" sz="4000">
                <a:latin typeface="Comic Sans MS"/>
                <a:ea typeface="Comic Sans MS"/>
                <a:cs typeface="Comic Sans MS"/>
                <a:sym typeface="Comic Sans M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idx="1" type="body"/>
          </p:nvPr>
        </p:nvSpPr>
        <p:spPr>
          <a:xfrm>
            <a:off x="457200" y="1123950"/>
            <a:ext cx="43239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present a </a:t>
            </a:r>
            <a:r>
              <a:rPr lang="en" sz="2400"/>
              <a:t>research</a:t>
            </a:r>
            <a:r>
              <a:rPr lang="en" sz="2400"/>
              <a:t> paper of mine,</a:t>
            </a:r>
            <a:endParaRPr sz="2400"/>
          </a:p>
          <a:p>
            <a:pPr indent="-381000" lvl="0" marL="457200" marR="0" rtl="0" algn="l">
              <a:lnSpc>
                <a:spcPct val="100000"/>
              </a:lnSpc>
              <a:spcBef>
                <a:spcPts val="0"/>
              </a:spcBef>
              <a:spcAft>
                <a:spcPts val="0"/>
              </a:spcAft>
              <a:buSzPts val="2400"/>
              <a:buChar char="●"/>
            </a:pPr>
            <a:r>
              <a:rPr lang="en" sz="2400"/>
              <a:t>highlight how everything you’ve learned in lectures 1–13 comes together in one project.</a:t>
            </a:r>
            <a:endParaRPr sz="2400"/>
          </a:p>
          <a:p>
            <a:pPr indent="0" lvl="0" marL="0" marR="0" rtl="0" algn="l">
              <a:lnSpc>
                <a:spcPct val="100000"/>
              </a:lnSpc>
              <a:spcBef>
                <a:spcPts val="0"/>
              </a:spcBef>
              <a:spcAft>
                <a:spcPts val="0"/>
              </a:spcAft>
              <a:buNone/>
            </a:pPr>
            <a:r>
              <a:t/>
            </a:r>
            <a:endParaRPr sz="2400"/>
          </a:p>
          <a:p>
            <a:pPr indent="0" lvl="0" marL="0" marR="0" rtl="0" algn="l">
              <a:lnSpc>
                <a:spcPct val="100000"/>
              </a:lnSpc>
              <a:spcBef>
                <a:spcPts val="0"/>
              </a:spcBef>
              <a:spcAft>
                <a:spcPts val="0"/>
              </a:spcAft>
              <a:buNone/>
            </a:pPr>
            <a:r>
              <a:t/>
            </a:r>
            <a:endParaRPr sz="2400"/>
          </a:p>
          <a:p>
            <a:pPr indent="0" lvl="0" marL="0" marR="0" rtl="0" algn="l">
              <a:lnSpc>
                <a:spcPct val="100000"/>
              </a:lnSpc>
              <a:spcBef>
                <a:spcPts val="0"/>
              </a:spcBef>
              <a:spcAft>
                <a:spcPts val="0"/>
              </a:spcAft>
              <a:buNone/>
            </a:pPr>
            <a:r>
              <a:t/>
            </a:r>
            <a:endParaRPr sz="2400"/>
          </a:p>
          <a:p>
            <a:pPr indent="0" lvl="0" marL="0" marR="0" rtl="0" algn="l">
              <a:lnSpc>
                <a:spcPct val="100000"/>
              </a:lnSpc>
              <a:spcBef>
                <a:spcPts val="0"/>
              </a:spcBef>
              <a:spcAft>
                <a:spcPts val="0"/>
              </a:spcAft>
              <a:buNone/>
            </a:pPr>
            <a:r>
              <a:rPr lang="en" sz="1300"/>
              <a:t>Paper available at </a:t>
            </a:r>
            <a:r>
              <a:rPr lang="en" sz="1300" u="sng">
                <a:solidFill>
                  <a:schemeClr val="hlink"/>
                </a:solidFill>
                <a:hlinkClick r:id="rId3"/>
              </a:rPr>
              <a:t>https://doi.org/10.1073/pnas.2106152118</a:t>
            </a:r>
            <a:r>
              <a:rPr lang="en" sz="1300"/>
              <a:t> </a:t>
            </a:r>
            <a:endParaRPr sz="1300"/>
          </a:p>
        </p:txBody>
      </p:sp>
      <p:sp>
        <p:nvSpPr>
          <p:cNvPr id="275" name="Google Shape;275;p53"/>
          <p:cNvSpPr txBox="1"/>
          <p:nvPr>
            <p:ph type="title"/>
          </p:nvPr>
        </p:nvSpPr>
        <p:spPr>
          <a:xfrm>
            <a:off x="457200" y="205975"/>
            <a:ext cx="38115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Today I will</a:t>
            </a:r>
            <a:endParaRPr sz="3500"/>
          </a:p>
        </p:txBody>
      </p:sp>
      <p:sp>
        <p:nvSpPr>
          <p:cNvPr id="276" name="Google Shape;276;p5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77" name="Google Shape;277;p53"/>
          <p:cNvPicPr preferRelativeResize="0"/>
          <p:nvPr/>
        </p:nvPicPr>
        <p:blipFill>
          <a:blip r:embed="rId4">
            <a:alphaModFix/>
          </a:blip>
          <a:stretch>
            <a:fillRect/>
          </a:stretch>
        </p:blipFill>
        <p:spPr>
          <a:xfrm>
            <a:off x="5252699" y="67775"/>
            <a:ext cx="3811501" cy="501347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54"/>
          <p:cNvPicPr preferRelativeResize="0"/>
          <p:nvPr/>
        </p:nvPicPr>
        <p:blipFill>
          <a:blip r:embed="rId3">
            <a:alphaModFix/>
          </a:blip>
          <a:stretch>
            <a:fillRect/>
          </a:stretch>
        </p:blipFill>
        <p:spPr>
          <a:xfrm>
            <a:off x="1366350" y="141275"/>
            <a:ext cx="3078599" cy="4477974"/>
          </a:xfrm>
          <a:prstGeom prst="rect">
            <a:avLst/>
          </a:prstGeom>
          <a:noFill/>
          <a:ln>
            <a:noFill/>
          </a:ln>
        </p:spPr>
      </p:pic>
      <p:pic>
        <p:nvPicPr>
          <p:cNvPr id="284" name="Google Shape;284;p54"/>
          <p:cNvPicPr preferRelativeResize="0"/>
          <p:nvPr/>
        </p:nvPicPr>
        <p:blipFill>
          <a:blip r:embed="rId4">
            <a:alphaModFix/>
          </a:blip>
          <a:stretch>
            <a:fillRect/>
          </a:stretch>
        </p:blipFill>
        <p:spPr>
          <a:xfrm>
            <a:off x="4739861" y="141275"/>
            <a:ext cx="3037789" cy="4477974"/>
          </a:xfrm>
          <a:prstGeom prst="rect">
            <a:avLst/>
          </a:prstGeom>
          <a:noFill/>
          <a:ln>
            <a:noFill/>
          </a:ln>
        </p:spPr>
      </p:pic>
      <p:sp>
        <p:nvSpPr>
          <p:cNvPr id="285" name="Google Shape;285;p54"/>
          <p:cNvSpPr txBox="1"/>
          <p:nvPr/>
        </p:nvSpPr>
        <p:spPr>
          <a:xfrm>
            <a:off x="1365075" y="4619250"/>
            <a:ext cx="307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Philip Seymour Hoffman  † 2014</a:t>
            </a:r>
            <a:endParaRPr sz="800">
              <a:latin typeface="Calibri"/>
              <a:ea typeface="Calibri"/>
              <a:cs typeface="Calibri"/>
              <a:sym typeface="Calibri"/>
            </a:endParaRPr>
          </a:p>
        </p:txBody>
      </p:sp>
      <p:sp>
        <p:nvSpPr>
          <p:cNvPr id="286" name="Google Shape;286;p54"/>
          <p:cNvSpPr txBox="1"/>
          <p:nvPr/>
        </p:nvSpPr>
        <p:spPr>
          <a:xfrm>
            <a:off x="4706758" y="4619250"/>
            <a:ext cx="307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Amy Winehouse</a:t>
            </a:r>
            <a:r>
              <a:rPr lang="en">
                <a:latin typeface="Calibri"/>
                <a:ea typeface="Calibri"/>
                <a:cs typeface="Calibri"/>
                <a:sym typeface="Calibri"/>
              </a:rPr>
              <a:t>  † 2011</a:t>
            </a:r>
            <a:endParaRPr sz="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5"/>
          <p:cNvSpPr txBox="1"/>
          <p:nvPr>
            <p:ph idx="1" type="body"/>
          </p:nvPr>
        </p:nvSpPr>
        <p:spPr>
          <a:xfrm>
            <a:off x="457200" y="1227025"/>
            <a:ext cx="8392200" cy="35400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chemeClr val="dk2"/>
              </a:buClr>
              <a:buSzPts val="2500"/>
              <a:buChar char="●"/>
            </a:pPr>
            <a:r>
              <a:rPr lang="en" sz="2500"/>
              <a:t>Who is remembered by society after death?</a:t>
            </a:r>
            <a:endParaRPr sz="2500"/>
          </a:p>
          <a:p>
            <a:pPr indent="-387350" lvl="1" marL="914400" rtl="0" algn="l">
              <a:lnSpc>
                <a:spcPct val="115000"/>
              </a:lnSpc>
              <a:spcBef>
                <a:spcPts val="0"/>
              </a:spcBef>
              <a:spcAft>
                <a:spcPts val="0"/>
              </a:spcAft>
              <a:buClr>
                <a:schemeClr val="dk2"/>
              </a:buClr>
              <a:buSzPts val="2500"/>
              <a:buChar char="○"/>
            </a:pPr>
            <a:r>
              <a:rPr lang="en" sz="2500"/>
              <a:t>“Postmortem collective memory”</a:t>
            </a:r>
            <a:endParaRPr sz="2500"/>
          </a:p>
          <a:p>
            <a:pPr indent="-387350" lvl="0" marL="457200" rtl="0" algn="l">
              <a:lnSpc>
                <a:spcPct val="115000"/>
              </a:lnSpc>
              <a:spcBef>
                <a:spcPts val="0"/>
              </a:spcBef>
              <a:spcAft>
                <a:spcPts val="0"/>
              </a:spcAft>
              <a:buSzPts val="2500"/>
              <a:buChar char="●"/>
            </a:pPr>
            <a:r>
              <a:rPr lang="en" sz="2500"/>
              <a:t>Are there prototypical patterns of postmortem collective memory?</a:t>
            </a:r>
            <a:endParaRPr sz="2500"/>
          </a:p>
          <a:p>
            <a:pPr indent="-387350" lvl="0" marL="457200" rtl="0" algn="l">
              <a:lnSpc>
                <a:spcPct val="115000"/>
              </a:lnSpc>
              <a:spcBef>
                <a:spcPts val="0"/>
              </a:spcBef>
              <a:spcAft>
                <a:spcPts val="0"/>
              </a:spcAft>
              <a:buSzPts val="2500"/>
              <a:buChar char="●"/>
            </a:pPr>
            <a:r>
              <a:rPr lang="en" sz="2500"/>
              <a:t>Are certain kinds of people remembered in certain ways?</a:t>
            </a:r>
            <a:endParaRPr sz="2500"/>
          </a:p>
          <a:p>
            <a:pPr indent="-387350" lvl="0" marL="457200" rtl="0" algn="l">
              <a:lnSpc>
                <a:spcPct val="115000"/>
              </a:lnSpc>
              <a:spcBef>
                <a:spcPts val="0"/>
              </a:spcBef>
              <a:spcAft>
                <a:spcPts val="0"/>
              </a:spcAft>
              <a:buSzPts val="2500"/>
              <a:buChar char="●"/>
            </a:pPr>
            <a:r>
              <a:rPr lang="en" sz="2500"/>
              <a:t>Are dead people remembered differently in news vs. social media?</a:t>
            </a:r>
            <a:endParaRPr sz="2500"/>
          </a:p>
        </p:txBody>
      </p:sp>
      <p:sp>
        <p:nvSpPr>
          <p:cNvPr id="292" name="Google Shape;292;p5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Questions</a:t>
            </a:r>
            <a:endParaRPr sz="3500"/>
          </a:p>
        </p:txBody>
      </p:sp>
      <p:sp>
        <p:nvSpPr>
          <p:cNvPr id="293" name="Google Shape;293;p5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294" name="Google Shape;294;p55"/>
          <p:cNvGrpSpPr/>
          <p:nvPr/>
        </p:nvGrpSpPr>
        <p:grpSpPr>
          <a:xfrm>
            <a:off x="3664525" y="3814101"/>
            <a:ext cx="2781173" cy="1248649"/>
            <a:chOff x="6712525" y="232701"/>
            <a:chExt cx="2781173" cy="1248649"/>
          </a:xfrm>
        </p:grpSpPr>
        <p:pic>
          <p:nvPicPr>
            <p:cNvPr id="295" name="Google Shape;295;p55"/>
            <p:cNvPicPr preferRelativeResize="0"/>
            <p:nvPr/>
          </p:nvPicPr>
          <p:blipFill>
            <a:blip r:embed="rId3">
              <a:alphaModFix/>
            </a:blip>
            <a:stretch>
              <a:fillRect/>
            </a:stretch>
          </p:blipFill>
          <p:spPr>
            <a:xfrm>
              <a:off x="6712525" y="623950"/>
              <a:ext cx="891416" cy="857400"/>
            </a:xfrm>
            <a:prstGeom prst="rect">
              <a:avLst/>
            </a:prstGeom>
            <a:noFill/>
            <a:ln>
              <a:noFill/>
            </a:ln>
          </p:spPr>
        </p:pic>
        <p:sp>
          <p:nvSpPr>
            <p:cNvPr id="296" name="Google Shape;296;p55"/>
            <p:cNvSpPr txBox="1"/>
            <p:nvPr/>
          </p:nvSpPr>
          <p:spPr>
            <a:xfrm rot="-1283728">
              <a:off x="7446703" y="591791"/>
              <a:ext cx="2044390" cy="4002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Oswald Medium"/>
                  <a:ea typeface="Oswald Medium"/>
                  <a:cs typeface="Oswald Medium"/>
                  <a:sym typeface="Oswald Medium"/>
                </a:rPr>
                <a:t>#6 Observational studies</a:t>
              </a:r>
              <a:endParaRPr>
                <a:solidFill>
                  <a:srgbClr val="CC0000"/>
                </a:solidFill>
                <a:latin typeface="Oswald Medium"/>
                <a:ea typeface="Oswald Medium"/>
                <a:cs typeface="Oswald Medium"/>
                <a:sym typeface="Oswal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6"/>
          <p:cNvSpPr txBox="1"/>
          <p:nvPr>
            <p:ph idx="1" type="body"/>
          </p:nvPr>
        </p:nvSpPr>
        <p:spPr>
          <a:xfrm>
            <a:off x="457200" y="1471500"/>
            <a:ext cx="8392200" cy="329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Fact: Humans care a lot about being remembered after death</a:t>
            </a:r>
            <a:endParaRPr sz="2500"/>
          </a:p>
        </p:txBody>
      </p:sp>
      <p:sp>
        <p:nvSpPr>
          <p:cNvPr id="302" name="Google Shape;302;p5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Why should we care about postmortem collective memory?</a:t>
            </a:r>
            <a:endParaRPr sz="3500"/>
          </a:p>
        </p:txBody>
      </p:sp>
      <p:sp>
        <p:nvSpPr>
          <p:cNvPr id="303" name="Google Shape;303;p5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304" name="Google Shape;304;p56"/>
          <p:cNvGrpSpPr/>
          <p:nvPr/>
        </p:nvGrpSpPr>
        <p:grpSpPr>
          <a:xfrm>
            <a:off x="526550" y="2289620"/>
            <a:ext cx="3601200" cy="2783447"/>
            <a:chOff x="526550" y="2289620"/>
            <a:chExt cx="3601200" cy="2783447"/>
          </a:xfrm>
        </p:grpSpPr>
        <p:pic>
          <p:nvPicPr>
            <p:cNvPr descr="Ara Pacis – Wikipedia" id="305" name="Google Shape;305;p56"/>
            <p:cNvPicPr preferRelativeResize="0"/>
            <p:nvPr/>
          </p:nvPicPr>
          <p:blipFill>
            <a:blip r:embed="rId3">
              <a:alphaModFix/>
            </a:blip>
            <a:stretch>
              <a:fillRect/>
            </a:stretch>
          </p:blipFill>
          <p:spPr>
            <a:xfrm>
              <a:off x="526550" y="2289620"/>
              <a:ext cx="3601174" cy="2293225"/>
            </a:xfrm>
            <a:prstGeom prst="rect">
              <a:avLst/>
            </a:prstGeom>
            <a:noFill/>
            <a:ln>
              <a:noFill/>
            </a:ln>
          </p:spPr>
        </p:pic>
        <p:sp>
          <p:nvSpPr>
            <p:cNvPr id="306" name="Google Shape;306;p56"/>
            <p:cNvSpPr txBox="1"/>
            <p:nvPr/>
          </p:nvSpPr>
          <p:spPr>
            <a:xfrm>
              <a:off x="526550" y="4549867"/>
              <a:ext cx="3601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Calibri"/>
                  <a:ea typeface="Calibri"/>
                  <a:cs typeface="Calibri"/>
                  <a:sym typeface="Calibri"/>
                </a:rPr>
                <a:t>Ara Pacis,</a:t>
              </a:r>
              <a:r>
                <a:rPr lang="en">
                  <a:latin typeface="Calibri"/>
                  <a:ea typeface="Calibri"/>
                  <a:cs typeface="Calibri"/>
                  <a:sym typeface="Calibri"/>
                </a:rPr>
                <a:t> Rome</a:t>
              </a:r>
              <a:endParaRPr>
                <a:latin typeface="Calibri"/>
                <a:ea typeface="Calibri"/>
                <a:cs typeface="Calibri"/>
                <a:sym typeface="Calibri"/>
              </a:endParaRPr>
            </a:p>
            <a:p>
              <a:pPr indent="0" lvl="0" marL="0" rtl="0" algn="ctr">
                <a:spcBef>
                  <a:spcPts val="0"/>
                </a:spcBef>
                <a:spcAft>
                  <a:spcPts val="0"/>
                </a:spcAft>
                <a:buNone/>
              </a:pPr>
              <a:r>
                <a:rPr lang="en" sz="800">
                  <a:latin typeface="Calibri"/>
                  <a:ea typeface="Calibri"/>
                  <a:cs typeface="Calibri"/>
                  <a:sym typeface="Calibri"/>
                </a:rPr>
                <a:t>[</a:t>
              </a:r>
              <a:r>
                <a:rPr lang="en" sz="800" u="sng">
                  <a:solidFill>
                    <a:schemeClr val="hlink"/>
                  </a:solidFill>
                  <a:latin typeface="Calibri"/>
                  <a:ea typeface="Calibri"/>
                  <a:cs typeface="Calibri"/>
                  <a:sym typeface="Calibri"/>
                  <a:hlinkClick r:id="rId4"/>
                </a:rPr>
                <a:t>Wikipedia</a:t>
              </a:r>
              <a:r>
                <a:rPr lang="en" sz="800">
                  <a:latin typeface="Calibri"/>
                  <a:ea typeface="Calibri"/>
                  <a:cs typeface="Calibri"/>
                  <a:sym typeface="Calibri"/>
                </a:rPr>
                <a:t>]</a:t>
              </a:r>
              <a:endParaRPr sz="800">
                <a:latin typeface="Calibri"/>
                <a:ea typeface="Calibri"/>
                <a:cs typeface="Calibri"/>
                <a:sym typeface="Calibri"/>
              </a:endParaRPr>
            </a:p>
          </p:txBody>
        </p:sp>
      </p:grpSp>
      <p:pic>
        <p:nvPicPr>
          <p:cNvPr id="307" name="Google Shape;307;p56"/>
          <p:cNvPicPr preferRelativeResize="0"/>
          <p:nvPr/>
        </p:nvPicPr>
        <p:blipFill>
          <a:blip r:embed="rId5">
            <a:alphaModFix/>
          </a:blip>
          <a:stretch>
            <a:fillRect/>
          </a:stretch>
        </p:blipFill>
        <p:spPr>
          <a:xfrm>
            <a:off x="5509900" y="2289625"/>
            <a:ext cx="2293225" cy="2293225"/>
          </a:xfrm>
          <a:prstGeom prst="rect">
            <a:avLst/>
          </a:prstGeom>
          <a:noFill/>
          <a:ln>
            <a:noFill/>
          </a:ln>
        </p:spPr>
      </p:pic>
      <p:sp>
        <p:nvSpPr>
          <p:cNvPr id="308" name="Google Shape;308;p56"/>
          <p:cNvSpPr txBox="1"/>
          <p:nvPr/>
        </p:nvSpPr>
        <p:spPr>
          <a:xfrm>
            <a:off x="5509900" y="4549867"/>
            <a:ext cx="2293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Calibri"/>
                <a:ea typeface="Calibri"/>
                <a:cs typeface="Calibri"/>
                <a:sym typeface="Calibri"/>
              </a:rPr>
              <a:t>Damnatio memoriae</a:t>
            </a:r>
            <a:br>
              <a:rPr lang="en">
                <a:latin typeface="Calibri"/>
                <a:ea typeface="Calibri"/>
                <a:cs typeface="Calibri"/>
                <a:sym typeface="Calibri"/>
              </a:rPr>
            </a:br>
            <a:r>
              <a:rPr lang="en" sz="800">
                <a:latin typeface="Calibri"/>
                <a:ea typeface="Calibri"/>
                <a:cs typeface="Calibri"/>
                <a:sym typeface="Calibri"/>
              </a:rPr>
              <a:t>[</a:t>
            </a:r>
            <a:r>
              <a:rPr lang="en" sz="800" u="sng">
                <a:solidFill>
                  <a:schemeClr val="hlink"/>
                </a:solidFill>
                <a:latin typeface="Calibri"/>
                <a:ea typeface="Calibri"/>
                <a:cs typeface="Calibri"/>
                <a:sym typeface="Calibri"/>
                <a:hlinkClick r:id="rId6"/>
              </a:rPr>
              <a:t>Wikipedia</a:t>
            </a:r>
            <a:r>
              <a:rPr lang="en" sz="800">
                <a:latin typeface="Calibri"/>
                <a:ea typeface="Calibri"/>
                <a:cs typeface="Calibri"/>
                <a:sym typeface="Calibri"/>
              </a:rPr>
              <a:t>]</a:t>
            </a:r>
            <a:endParaRPr sz="800">
              <a:latin typeface="Calibri"/>
              <a:ea typeface="Calibri"/>
              <a:cs typeface="Calibri"/>
              <a:sym typeface="Calibri"/>
            </a:endParaRPr>
          </a:p>
        </p:txBody>
      </p:sp>
      <p:sp>
        <p:nvSpPr>
          <p:cNvPr id="309" name="Google Shape;309;p56"/>
          <p:cNvSpPr/>
          <p:nvPr/>
        </p:nvSpPr>
        <p:spPr>
          <a:xfrm>
            <a:off x="5792125" y="3155975"/>
            <a:ext cx="822650" cy="857408"/>
          </a:xfrm>
          <a:custGeom>
            <a:rect b="b" l="l" r="r" t="t"/>
            <a:pathLst>
              <a:path extrusionOk="0" h="26315" w="27392">
                <a:moveTo>
                  <a:pt x="13452" y="890"/>
                </a:moveTo>
                <a:cubicBezTo>
                  <a:pt x="10036" y="890"/>
                  <a:pt x="6114" y="978"/>
                  <a:pt x="3447" y="3113"/>
                </a:cubicBezTo>
                <a:cubicBezTo>
                  <a:pt x="315" y="5619"/>
                  <a:pt x="-221" y="10678"/>
                  <a:pt x="112" y="14675"/>
                </a:cubicBezTo>
                <a:cubicBezTo>
                  <a:pt x="683" y="21537"/>
                  <a:pt x="10374" y="26860"/>
                  <a:pt x="17232" y="26237"/>
                </a:cubicBezTo>
                <a:cubicBezTo>
                  <a:pt x="22887" y="25724"/>
                  <a:pt x="28255" y="18038"/>
                  <a:pt x="27238" y="12452"/>
                </a:cubicBezTo>
                <a:cubicBezTo>
                  <a:pt x="26168" y="6573"/>
                  <a:pt x="20201" y="1176"/>
                  <a:pt x="14342" y="0"/>
                </a:cubicBezTo>
              </a:path>
            </a:pathLst>
          </a:custGeom>
          <a:noFill/>
          <a:ln cap="flat" cmpd="sng" w="76200">
            <a:solidFill>
              <a:srgbClr val="00FF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7"/>
          <p:cNvSpPr txBox="1"/>
          <p:nvPr>
            <p:ph idx="1" type="body"/>
          </p:nvPr>
        </p:nvSpPr>
        <p:spPr>
          <a:xfrm>
            <a:off x="3496400" y="1084900"/>
            <a:ext cx="5352900" cy="58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Let’s use lots of data and count stuff!</a:t>
            </a:r>
            <a:endParaRPr sz="2400"/>
          </a:p>
        </p:txBody>
      </p:sp>
      <p:sp>
        <p:nvSpPr>
          <p:cNvPr id="315" name="Google Shape;315;p5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An ADA approach</a:t>
            </a:r>
            <a:endParaRPr sz="3500"/>
          </a:p>
        </p:txBody>
      </p:sp>
      <p:sp>
        <p:nvSpPr>
          <p:cNvPr id="316" name="Google Shape;316;p5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17" name="Google Shape;317;p57"/>
          <p:cNvPicPr preferRelativeResize="0"/>
          <p:nvPr/>
        </p:nvPicPr>
        <p:blipFill>
          <a:blip r:embed="rId3">
            <a:alphaModFix/>
          </a:blip>
          <a:stretch>
            <a:fillRect/>
          </a:stretch>
        </p:blipFill>
        <p:spPr>
          <a:xfrm>
            <a:off x="19445" y="1111149"/>
            <a:ext cx="3415126" cy="3923749"/>
          </a:xfrm>
          <a:prstGeom prst="rect">
            <a:avLst/>
          </a:prstGeom>
          <a:noFill/>
          <a:ln>
            <a:noFill/>
          </a:ln>
        </p:spPr>
      </p:pic>
      <p:sp>
        <p:nvSpPr>
          <p:cNvPr id="318" name="Google Shape;318;p57"/>
          <p:cNvSpPr txBox="1"/>
          <p:nvPr/>
        </p:nvSpPr>
        <p:spPr>
          <a:xfrm>
            <a:off x="915918" y="4685859"/>
            <a:ext cx="36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Stuffed Count von Count counting stuff</a:t>
            </a:r>
            <a:endParaRPr sz="800">
              <a:latin typeface="Calibri"/>
              <a:ea typeface="Calibri"/>
              <a:cs typeface="Calibri"/>
              <a:sym typeface="Calibri"/>
            </a:endParaRPr>
          </a:p>
        </p:txBody>
      </p:sp>
      <p:sp>
        <p:nvSpPr>
          <p:cNvPr id="319" name="Google Shape;319;p57"/>
          <p:cNvSpPr txBox="1"/>
          <p:nvPr>
            <p:ph idx="1" type="body"/>
          </p:nvPr>
        </p:nvSpPr>
        <p:spPr>
          <a:xfrm>
            <a:off x="3518635" y="1618300"/>
            <a:ext cx="5352900" cy="31731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b="1" lang="en" sz="2400"/>
              <a:t>Detect names</a:t>
            </a:r>
            <a:r>
              <a:rPr lang="en" sz="2400"/>
              <a:t> of dead people in big corpus of news and social media</a:t>
            </a:r>
            <a:endParaRPr sz="2400"/>
          </a:p>
          <a:p>
            <a:pPr indent="-381000" lvl="0" marL="457200" rtl="0" algn="l">
              <a:lnSpc>
                <a:spcPct val="115000"/>
              </a:lnSpc>
              <a:spcBef>
                <a:spcPts val="0"/>
              </a:spcBef>
              <a:spcAft>
                <a:spcPts val="0"/>
              </a:spcAft>
              <a:buSzPts val="2400"/>
              <a:buChar char="●"/>
            </a:pPr>
            <a:r>
              <a:rPr lang="en" sz="2400"/>
              <a:t>Build time series of name </a:t>
            </a:r>
            <a:r>
              <a:rPr b="1" lang="en" sz="2400"/>
              <a:t>counts</a:t>
            </a:r>
            <a:endParaRPr b="1" sz="2400"/>
          </a:p>
          <a:p>
            <a:pPr indent="-381000" lvl="0" marL="457200" rtl="0" algn="l">
              <a:lnSpc>
                <a:spcPct val="115000"/>
              </a:lnSpc>
              <a:spcBef>
                <a:spcPts val="0"/>
              </a:spcBef>
              <a:spcAft>
                <a:spcPts val="0"/>
              </a:spcAft>
              <a:buSzPts val="2400"/>
              <a:buChar char="●"/>
            </a:pPr>
            <a:r>
              <a:rPr lang="en" sz="2400"/>
              <a:t>Analyze the </a:t>
            </a:r>
            <a:r>
              <a:rPr b="1" lang="en" sz="2400"/>
              <a:t>shape of time series</a:t>
            </a:r>
            <a:endParaRPr b="1" sz="2400"/>
          </a:p>
          <a:p>
            <a:pPr indent="-381000" lvl="0" marL="457200" rtl="0" algn="l">
              <a:lnSpc>
                <a:spcPct val="115000"/>
              </a:lnSpc>
              <a:spcBef>
                <a:spcPts val="0"/>
              </a:spcBef>
              <a:spcAft>
                <a:spcPts val="0"/>
              </a:spcAft>
              <a:buSzPts val="2400"/>
              <a:buChar char="●"/>
            </a:pPr>
            <a:r>
              <a:rPr b="1" lang="en" sz="2400"/>
              <a:t>Correlate</a:t>
            </a:r>
            <a:r>
              <a:rPr b="1" lang="en" sz="2400"/>
              <a:t> </a:t>
            </a:r>
            <a:r>
              <a:rPr lang="en" sz="2400"/>
              <a:t>shapes with biographic info</a:t>
            </a:r>
            <a:r>
              <a:rPr lang="en" sz="2400"/>
              <a:t> about dead people from knowledge base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8"/>
          <p:cNvSpPr txBox="1"/>
          <p:nvPr>
            <p:ph type="title"/>
          </p:nvPr>
        </p:nvSpPr>
        <p:spPr>
          <a:xfrm>
            <a:off x="457200" y="18823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1:</a:t>
            </a:r>
            <a:endParaRPr/>
          </a:p>
          <a:p>
            <a:pPr indent="0" lvl="0" marL="0" rtl="0" algn="ctr">
              <a:spcBef>
                <a:spcPts val="0"/>
              </a:spcBef>
              <a:spcAft>
                <a:spcPts val="0"/>
              </a:spcAft>
              <a:buNone/>
            </a:pPr>
            <a:r>
              <a:rPr lang="en"/>
              <a:t>Getting the data</a:t>
            </a:r>
            <a:endParaRPr/>
          </a:p>
        </p:txBody>
      </p:sp>
      <p:sp>
        <p:nvSpPr>
          <p:cNvPr id="325" name="Google Shape;325;p5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